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55"/>
  </p:notesMasterIdLst>
  <p:sldIdLst>
    <p:sldId id="256" r:id="rId2"/>
    <p:sldId id="257" r:id="rId3"/>
    <p:sldId id="299" r:id="rId4"/>
    <p:sldId id="303" r:id="rId5"/>
    <p:sldId id="259" r:id="rId6"/>
    <p:sldId id="352" r:id="rId7"/>
    <p:sldId id="307" r:id="rId8"/>
    <p:sldId id="330" r:id="rId9"/>
    <p:sldId id="331" r:id="rId10"/>
    <p:sldId id="370" r:id="rId11"/>
    <p:sldId id="310" r:id="rId12"/>
    <p:sldId id="313" r:id="rId13"/>
    <p:sldId id="371" r:id="rId14"/>
    <p:sldId id="377" r:id="rId15"/>
    <p:sldId id="332" r:id="rId16"/>
    <p:sldId id="333" r:id="rId17"/>
    <p:sldId id="305" r:id="rId18"/>
    <p:sldId id="273" r:id="rId19"/>
    <p:sldId id="277" r:id="rId20"/>
    <p:sldId id="306" r:id="rId21"/>
    <p:sldId id="279" r:id="rId22"/>
    <p:sldId id="362" r:id="rId23"/>
    <p:sldId id="363" r:id="rId24"/>
    <p:sldId id="336" r:id="rId25"/>
    <p:sldId id="334" r:id="rId26"/>
    <p:sldId id="335" r:id="rId27"/>
    <p:sldId id="348" r:id="rId28"/>
    <p:sldId id="372" r:id="rId29"/>
    <p:sldId id="337" r:id="rId30"/>
    <p:sldId id="338" r:id="rId31"/>
    <p:sldId id="349" r:id="rId32"/>
    <p:sldId id="339" r:id="rId33"/>
    <p:sldId id="340" r:id="rId34"/>
    <p:sldId id="341" r:id="rId35"/>
    <p:sldId id="342" r:id="rId36"/>
    <p:sldId id="283" r:id="rId37"/>
    <p:sldId id="291" r:id="rId38"/>
    <p:sldId id="308" r:id="rId39"/>
    <p:sldId id="293" r:id="rId40"/>
    <p:sldId id="366" r:id="rId41"/>
    <p:sldId id="324" r:id="rId42"/>
    <p:sldId id="343" r:id="rId43"/>
    <p:sldId id="373" r:id="rId44"/>
    <p:sldId id="367" r:id="rId45"/>
    <p:sldId id="344" r:id="rId46"/>
    <p:sldId id="374" r:id="rId47"/>
    <p:sldId id="386" r:id="rId48"/>
    <p:sldId id="351" r:id="rId49"/>
    <p:sldId id="361" r:id="rId50"/>
    <p:sldId id="347" r:id="rId51"/>
    <p:sldId id="301" r:id="rId52"/>
    <p:sldId id="384" r:id="rId53"/>
    <p:sldId id="385" r:id="rId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LU5/UrEnHBQQUprqEoN7lw==" hashData="zpCNo0Bil1oRDf9NeaXFMZ7fRIS7aN1dpwrRLNnoAAqHQVbGeLdv421U53nsKx4zmeS11U63JNjq6RlbqzzU/Q=="/>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834"/>
    <p:restoredTop sz="91020"/>
  </p:normalViewPr>
  <p:slideViewPr>
    <p:cSldViewPr snapToGrid="0" snapToObjects="1">
      <p:cViewPr varScale="1">
        <p:scale>
          <a:sx n="116" d="100"/>
          <a:sy n="116" d="100"/>
        </p:scale>
        <p:origin x="2624" y="192"/>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C8684CA-C63F-5F46-A275-499E174D6788}" type="datetimeFigureOut">
              <a:rPr lang="en-US" smtClean="0"/>
              <a:t>9/16/19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704444-0A12-8349-BBD3-E05D86B7D237}" type="slidenum">
              <a:rPr lang="en-US" smtClean="0"/>
              <a:t>‹#›</a:t>
            </a:fld>
            <a:endParaRPr lang="en-US"/>
          </a:p>
        </p:txBody>
      </p:sp>
    </p:spTree>
    <p:extLst>
      <p:ext uri="{BB962C8B-B14F-4D97-AF65-F5344CB8AC3E}">
        <p14:creationId xmlns:p14="http://schemas.microsoft.com/office/powerpoint/2010/main" val="276274080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704444-0A12-8349-BBD3-E05D86B7D237}" type="slidenum">
              <a:rPr lang="en-US" smtClean="0"/>
              <a:t>1</a:t>
            </a:fld>
            <a:endParaRPr lang="en-US"/>
          </a:p>
        </p:txBody>
      </p:sp>
    </p:spTree>
    <p:extLst>
      <p:ext uri="{BB962C8B-B14F-4D97-AF65-F5344CB8AC3E}">
        <p14:creationId xmlns:p14="http://schemas.microsoft.com/office/powerpoint/2010/main" val="18446294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10</a:t>
            </a:fld>
            <a:endParaRPr lang="en-US" dirty="0"/>
          </a:p>
        </p:txBody>
      </p:sp>
    </p:spTree>
    <p:extLst>
      <p:ext uri="{BB962C8B-B14F-4D97-AF65-F5344CB8AC3E}">
        <p14:creationId xmlns:p14="http://schemas.microsoft.com/office/powerpoint/2010/main" val="41304649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Non-­‐‑Model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endParaRPr lang="en-US" dirty="0">
              <a:effectLst/>
            </a:endParaRPr>
          </a:p>
          <a:p>
            <a:pPr lvl="1"/>
            <a:r>
              <a:rPr lang="en-US" sz="10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Show a video of students having the model conversation (optional) </a:t>
            </a:r>
            <a:endParaRPr lang="en-US" dirty="0">
              <a:effectLst/>
            </a:endParaRPr>
          </a:p>
          <a:p>
            <a:pPr lvl="1"/>
            <a:r>
              <a:rPr lang="en-US" sz="10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Student volunteer and teacher read model script </a:t>
            </a:r>
          </a:p>
          <a:p>
            <a:pPr lvl="1"/>
            <a:endParaRPr lang="en-US" sz="1200" kern="1200" dirty="0">
              <a:solidFill>
                <a:schemeClr val="tx1"/>
              </a:solidFill>
              <a:effectLst/>
              <a:latin typeface="+mn-lt"/>
              <a:ea typeface="+mn-ea"/>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STUDENT LISTEN ACTIVELY</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12</a:t>
            </a:fld>
            <a:endParaRPr lang="en-US"/>
          </a:p>
        </p:txBody>
      </p:sp>
    </p:spTree>
    <p:extLst>
      <p:ext uri="{BB962C8B-B14F-4D97-AF65-F5344CB8AC3E}">
        <p14:creationId xmlns:p14="http://schemas.microsoft.com/office/powerpoint/2010/main" val="1249728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13</a:t>
            </a:fld>
            <a:endParaRPr lang="en-US" dirty="0"/>
          </a:p>
        </p:txBody>
      </p:sp>
    </p:spTree>
    <p:extLst>
      <p:ext uri="{BB962C8B-B14F-4D97-AF65-F5344CB8AC3E}">
        <p14:creationId xmlns:p14="http://schemas.microsoft.com/office/powerpoint/2010/main" val="8021281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You are now going to have the opportunity to practice the Constructive Conversation Skill </a:t>
            </a:r>
            <a:r>
              <a:rPr lang="en-US" sz="1200" b="1" i="1" kern="1200" dirty="0">
                <a:solidFill>
                  <a:schemeClr val="tx1"/>
                </a:solidFill>
                <a:effectLst/>
                <a:latin typeface="+mn-lt"/>
                <a:ea typeface="+mn-ea"/>
                <a:cs typeface="+mn-cs"/>
              </a:rPr>
              <a:t>NEGOTIATE </a:t>
            </a:r>
            <a:r>
              <a:rPr lang="en-US" sz="1200" i="1" kern="1200" dirty="0">
                <a:solidFill>
                  <a:schemeClr val="tx1"/>
                </a:solidFill>
                <a:effectLst/>
                <a:latin typeface="+mn-lt"/>
                <a:ea typeface="+mn-ea"/>
                <a:cs typeface="+mn-cs"/>
              </a:rPr>
              <a:t>while playing a game.</a:t>
            </a:r>
          </a:p>
          <a:p>
            <a:br>
              <a:rPr lang="en-US" sz="1200" i="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Explain the rules of the </a:t>
            </a:r>
            <a:r>
              <a:rPr lang="en-US" sz="1200" b="1" kern="1200" dirty="0">
                <a:solidFill>
                  <a:schemeClr val="tx1"/>
                </a:solidFill>
                <a:effectLst/>
                <a:latin typeface="+mn-lt"/>
                <a:ea typeface="+mn-ea"/>
                <a:cs typeface="+mn-cs"/>
              </a:rPr>
              <a:t>Constructive Conversation Game </a:t>
            </a:r>
            <a:r>
              <a:rPr lang="en-US" sz="1200" kern="1200" dirty="0">
                <a:solidFill>
                  <a:schemeClr val="tx1"/>
                </a:solidFill>
                <a:effectLst/>
                <a:latin typeface="+mn-lt"/>
                <a:ea typeface="+mn-ea"/>
                <a:cs typeface="+mn-cs"/>
              </a:rPr>
              <a:t>to students.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14</a:t>
            </a:fld>
            <a:endParaRPr lang="en-US"/>
          </a:p>
        </p:txBody>
      </p:sp>
    </p:spTree>
    <p:extLst>
      <p:ext uri="{BB962C8B-B14F-4D97-AF65-F5344CB8AC3E}">
        <p14:creationId xmlns:p14="http://schemas.microsoft.com/office/powerpoint/2010/main" val="3129832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p>
          <a:p>
            <a:endParaRPr lang="en-US" sz="1200" b="1" kern="1200" baseline="0" dirty="0">
              <a:solidFill>
                <a:schemeClr val="tx1"/>
              </a:solidFill>
              <a:effectLst/>
              <a:latin typeface="+mn-lt"/>
              <a:ea typeface="+mn-ea"/>
              <a:cs typeface="+mn-cs"/>
            </a:endParaRPr>
          </a:p>
          <a:p>
            <a:endParaRPr lang="en-US" sz="1200" b="1"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the students play the game, the teacher listens and selects two students who will replay the game in front of the class to serve as models.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an opportunity to capture a language sample.</a:t>
            </a:r>
            <a:r>
              <a:rPr lang="en-US" sz="1200" kern="1200" baseline="0" dirty="0">
                <a:solidFill>
                  <a:schemeClr val="tx1"/>
                </a:solidFill>
                <a:effectLst/>
                <a:latin typeface="+mn-lt"/>
                <a:ea typeface="+mn-ea"/>
                <a:cs typeface="+mn-cs"/>
              </a:rPr>
              <a:t>  </a:t>
            </a:r>
            <a:endParaRPr lang="en-US" dirty="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15</a:t>
            </a:fld>
            <a:endParaRPr lang="en-US"/>
          </a:p>
        </p:txBody>
      </p:sp>
    </p:spTree>
    <p:extLst>
      <p:ext uri="{BB962C8B-B14F-4D97-AF65-F5344CB8AC3E}">
        <p14:creationId xmlns:p14="http://schemas.microsoft.com/office/powerpoint/2010/main" val="4794944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The two selected</a:t>
            </a:r>
            <a:r>
              <a:rPr lang="en-US" sz="1200" b="1" kern="1200" baseline="0" dirty="0">
                <a:solidFill>
                  <a:schemeClr val="tx1"/>
                </a:solidFill>
                <a:effectLst/>
                <a:latin typeface="+mn-lt"/>
                <a:ea typeface="+mn-ea"/>
                <a:cs typeface="+mn-cs"/>
              </a:rPr>
              <a:t> students will replay the game in front of the class and serve as models.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Progress Form (SPF)-­‐‑ Constructive Conversation Language Sample </a:t>
            </a:r>
            <a:r>
              <a:rPr lang="en-US" sz="1200" kern="1200" dirty="0">
                <a:solidFill>
                  <a:schemeClr val="tx1"/>
                </a:solidFill>
                <a:effectLst/>
                <a:latin typeface="+mn-lt"/>
                <a:ea typeface="+mn-ea"/>
                <a:cs typeface="+mn-cs"/>
              </a:rPr>
              <a:t>The teacher will collect a language sample from the two students on the </a:t>
            </a:r>
            <a:r>
              <a:rPr lang="en-US" sz="1200" b="1" kern="1200" dirty="0">
                <a:solidFill>
                  <a:schemeClr val="tx1"/>
                </a:solidFill>
                <a:effectLst/>
                <a:latin typeface="+mn-lt"/>
                <a:ea typeface="+mn-ea"/>
                <a:cs typeface="+mn-cs"/>
              </a:rPr>
              <a:t>Student Progress Form (SPF)-­‐‑ Constructive Conversation Language Sample </a:t>
            </a:r>
            <a:r>
              <a:rPr lang="en-US" sz="1200" kern="1200" dirty="0">
                <a:solidFill>
                  <a:schemeClr val="tx1"/>
                </a:solidFill>
                <a:effectLst/>
                <a:latin typeface="+mn-lt"/>
                <a:ea typeface="+mn-ea"/>
                <a:cs typeface="+mn-cs"/>
              </a:rPr>
              <a:t>to be used in Lesson 2. The language sample must be at least four turns in length. (Each turn includes both Partner A and B sharing</a:t>
            </a:r>
          </a:p>
        </p:txBody>
      </p:sp>
      <p:sp>
        <p:nvSpPr>
          <p:cNvPr id="4" name="Slide Number Placeholder 3"/>
          <p:cNvSpPr>
            <a:spLocks noGrp="1"/>
          </p:cNvSpPr>
          <p:nvPr>
            <p:ph type="sldNum" sz="quarter" idx="10"/>
          </p:nvPr>
        </p:nvSpPr>
        <p:spPr/>
        <p:txBody>
          <a:bodyPr/>
          <a:lstStyle/>
          <a:p>
            <a:fld id="{FCACF33E-9A4F-DC43-BEB4-18EC813BF4E4}" type="slidenum">
              <a:rPr lang="en-US" smtClean="0"/>
              <a:t>16</a:t>
            </a:fld>
            <a:endParaRPr lang="en-US"/>
          </a:p>
        </p:txBody>
      </p:sp>
    </p:spTree>
    <p:extLst>
      <p:ext uri="{BB962C8B-B14F-4D97-AF65-F5344CB8AC3E}">
        <p14:creationId xmlns:p14="http://schemas.microsoft.com/office/powerpoint/2010/main" val="41003284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Teacher will review ELD objective. </a:t>
            </a:r>
            <a:endParaRPr lang="en-US" dirty="0"/>
          </a:p>
          <a:p>
            <a:r>
              <a:rPr lang="en-US" sz="1200" i="1" kern="1200" dirty="0">
                <a:solidFill>
                  <a:schemeClr val="tx1"/>
                </a:solidFill>
                <a:effectLst/>
                <a:latin typeface="+mn-lt"/>
                <a:ea typeface="+mn-ea"/>
                <a:cs typeface="+mn-cs"/>
              </a:rPr>
              <a:t>Today we engaged in a Constructive Conversation using the Constructive Conversation Skill-­‐‑</a:t>
            </a:r>
            <a:r>
              <a:rPr lang="en-US" sz="1200" b="1" i="1" kern="1200" dirty="0">
                <a:solidFill>
                  <a:schemeClr val="tx1"/>
                </a:solidFill>
                <a:effectLst/>
                <a:latin typeface="+mn-lt"/>
                <a:ea typeface="+mn-ea"/>
                <a:cs typeface="+mn-cs"/>
              </a:rPr>
              <a:t>NEGOTIATE</a:t>
            </a:r>
            <a:r>
              <a:rPr lang="en-US" sz="1200" i="1" kern="1200" dirty="0">
                <a:solidFill>
                  <a:schemeClr val="tx1"/>
                </a:solidFill>
                <a:effectLst/>
                <a:latin typeface="+mn-lt"/>
                <a:ea typeface="+mn-ea"/>
                <a:cs typeface="+mn-cs"/>
              </a:rPr>
              <a:t>. We took turns and shared ideas based on a visual text. </a:t>
            </a:r>
            <a:endParaRPr lang="en-US" dirty="0"/>
          </a:p>
          <a:p>
            <a:r>
              <a:rPr lang="en-US" sz="1200" kern="1200" dirty="0">
                <a:solidFill>
                  <a:schemeClr val="tx1"/>
                </a:solidFill>
                <a:effectLst/>
                <a:latin typeface="+mn-lt"/>
                <a:ea typeface="+mn-ea"/>
                <a:cs typeface="+mn-cs"/>
              </a:rPr>
              <a:t>Teacher will ask students the following: </a:t>
            </a:r>
            <a:endParaRPr lang="en-US" dirty="0"/>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How did we meet today’s objective of using the Constructive Conversation Skill of </a:t>
            </a:r>
            <a:r>
              <a:rPr lang="en-US" sz="1200" b="1" i="1" kern="1200" dirty="0">
                <a:solidFill>
                  <a:schemeClr val="tx1"/>
                </a:solidFill>
                <a:effectLst/>
                <a:latin typeface="+mn-lt"/>
                <a:ea typeface="+mn-ea"/>
                <a:cs typeface="+mn-cs"/>
              </a:rPr>
              <a:t>NEGOTIATE</a:t>
            </a:r>
            <a:r>
              <a:rPr lang="en-US" sz="1200" i="1"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How did you:</a:t>
            </a:r>
            <a:br>
              <a:rPr lang="en-US" sz="1200" i="1" kern="1200" dirty="0">
                <a:solidFill>
                  <a:schemeClr val="tx1"/>
                </a:solidFill>
                <a:effectLst/>
                <a:latin typeface="+mn-lt"/>
                <a:ea typeface="+mn-ea"/>
                <a:cs typeface="+mn-cs"/>
              </a:rPr>
            </a:br>
            <a:r>
              <a:rPr lang="en-US" sz="1200" i="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Use your think time</a:t>
            </a:r>
            <a:br>
              <a:rPr lang="en-US" sz="1200" i="1" kern="1200" dirty="0">
                <a:solidFill>
                  <a:schemeClr val="tx1"/>
                </a:solidFill>
                <a:effectLst/>
                <a:latin typeface="+mn-lt"/>
                <a:ea typeface="+mn-ea"/>
                <a:cs typeface="+mn-cs"/>
              </a:rPr>
            </a:br>
            <a:r>
              <a:rPr lang="en-US" sz="1200" i="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Use the language of the skill </a:t>
            </a:r>
            <a:endParaRPr lang="en-US" dirty="0">
              <a:effectLst/>
            </a:endParaRPr>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Work with your conversation partner to do the following: </a:t>
            </a:r>
          </a:p>
          <a:p>
            <a:r>
              <a:rPr lang="en-US" sz="1200" i="1" kern="1200" dirty="0">
                <a:solidFill>
                  <a:schemeClr val="tx1"/>
                </a:solidFill>
                <a:effectLst/>
                <a:latin typeface="+mn-lt"/>
                <a:ea typeface="+mn-ea"/>
                <a:cs typeface="+mn-cs"/>
              </a:rPr>
              <a:t>Identify three things that you did to meet today’s objective </a:t>
            </a:r>
          </a:p>
          <a:p>
            <a:r>
              <a:rPr lang="en-US" sz="1200" i="1" kern="1200" dirty="0">
                <a:solidFill>
                  <a:schemeClr val="tx1"/>
                </a:solidFill>
                <a:effectLst/>
                <a:latin typeface="+mn-lt"/>
                <a:ea typeface="+mn-ea"/>
                <a:cs typeface="+mn-cs"/>
              </a:rPr>
              <a:t>Share and explain the three things to your partner </a:t>
            </a:r>
          </a:p>
          <a:p>
            <a:endParaRPr lang="en-US" dirty="0"/>
          </a:p>
          <a:p>
            <a:r>
              <a:rPr lang="en-US" sz="1200" kern="1200" dirty="0">
                <a:solidFill>
                  <a:schemeClr val="tx1"/>
                </a:solidFill>
                <a:effectLst/>
                <a:latin typeface="+mn-lt"/>
                <a:ea typeface="+mn-ea"/>
                <a:cs typeface="+mn-cs"/>
              </a:rPr>
              <a:t>Teacher calls on three students and they tell the class what was done today. </a:t>
            </a:r>
            <a:endParaRPr lang="en-US" dirty="0"/>
          </a:p>
          <a:p>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92DC05E7-F875-C14A-B5D4-B200F080DD76}" type="slidenum">
              <a:rPr lang="en-US" smtClean="0"/>
              <a:t>17</a:t>
            </a:fld>
            <a:endParaRPr lang="en-US"/>
          </a:p>
        </p:txBody>
      </p:sp>
    </p:spTree>
    <p:extLst>
      <p:ext uri="{BB962C8B-B14F-4D97-AF65-F5344CB8AC3E}">
        <p14:creationId xmlns:p14="http://schemas.microsoft.com/office/powerpoint/2010/main" val="32336506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18</a:t>
            </a:fld>
            <a:endParaRPr lang="en-US"/>
          </a:p>
        </p:txBody>
      </p:sp>
    </p:spTree>
    <p:extLst>
      <p:ext uri="{BB962C8B-B14F-4D97-AF65-F5344CB8AC3E}">
        <p14:creationId xmlns:p14="http://schemas.microsoft.com/office/powerpoint/2010/main" val="22784853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Today we are going to review the Constructive Conversation Skill-­‐‑</a:t>
            </a:r>
            <a:r>
              <a:rPr lang="en-US" sz="1200" b="1" i="1" kern="1200" dirty="0">
                <a:solidFill>
                  <a:schemeClr val="tx1"/>
                </a:solidFill>
                <a:effectLst/>
                <a:latin typeface="+mn-lt"/>
                <a:ea typeface="+mn-ea"/>
                <a:cs typeface="+mn-cs"/>
              </a:rPr>
              <a:t>FORTIFY</a:t>
            </a:r>
            <a:r>
              <a:rPr lang="en-US" sz="1200" i="1" kern="1200" dirty="0">
                <a:solidFill>
                  <a:schemeClr val="tx1"/>
                </a:solidFill>
                <a:effectLst/>
                <a:latin typeface="+mn-lt"/>
                <a:ea typeface="+mn-ea"/>
                <a:cs typeface="+mn-cs"/>
              </a:rPr>
              <a:t>. When we create, we say what we notice about something. </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19</a:t>
            </a:fld>
            <a:endParaRPr lang="en-US"/>
          </a:p>
        </p:txBody>
      </p:sp>
    </p:spTree>
    <p:extLst>
      <p:ext uri="{BB962C8B-B14F-4D97-AF65-F5344CB8AC3E}">
        <p14:creationId xmlns:p14="http://schemas.microsoft.com/office/powerpoint/2010/main" val="39061329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a:t>Let’s review the Conversation Norms Poster</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baseline="0" dirty="0"/>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1" baseline="0" dirty="0"/>
              <a:t>Today, we will focus on: </a:t>
            </a:r>
          </a:p>
          <a:p>
            <a:pPr marL="628650" marR="0" lvl="1" indent="-171450" algn="l" defTabSz="457200" rtl="0" eaLnBrk="1" fontAlgn="auto" latinLnBrk="0" hangingPunct="1">
              <a:lnSpc>
                <a:spcPct val="100000"/>
              </a:lnSpc>
              <a:spcBef>
                <a:spcPts val="0"/>
              </a:spcBef>
              <a:spcAft>
                <a:spcPts val="0"/>
              </a:spcAft>
              <a:buClrTx/>
              <a:buSzTx/>
              <a:buFont typeface="Arial"/>
              <a:buChar char="•"/>
              <a:tabLst/>
              <a:defRPr/>
            </a:pPr>
            <a:r>
              <a:rPr lang="en-US" b="1" baseline="0" dirty="0"/>
              <a:t>Use the language of the skill</a:t>
            </a:r>
          </a:p>
          <a:p>
            <a:pPr marL="628650" marR="0" lvl="1" indent="-171450" algn="l" defTabSz="457200" rtl="0" eaLnBrk="1" fontAlgn="auto" latinLnBrk="0" hangingPunct="1">
              <a:lnSpc>
                <a:spcPct val="100000"/>
              </a:lnSpc>
              <a:spcBef>
                <a:spcPts val="0"/>
              </a:spcBef>
              <a:spcAft>
                <a:spcPts val="0"/>
              </a:spcAft>
              <a:buClrTx/>
              <a:buSzTx/>
              <a:buFont typeface="Arial"/>
              <a:buChar char="•"/>
              <a:tabLst/>
              <a:defRPr/>
            </a:pPr>
            <a:r>
              <a:rPr lang="en-US" b="1" baseline="0" dirty="0"/>
              <a:t>Use your conversation voice</a:t>
            </a:r>
          </a:p>
          <a:p>
            <a:pPr marL="457200" marR="0" lvl="1" indent="0" algn="l" defTabSz="457200" rtl="0" eaLnBrk="1" fontAlgn="auto" latinLnBrk="0" hangingPunct="1">
              <a:lnSpc>
                <a:spcPct val="100000"/>
              </a:lnSpc>
              <a:spcBef>
                <a:spcPts val="0"/>
              </a:spcBef>
              <a:spcAft>
                <a:spcPts val="0"/>
              </a:spcAft>
              <a:buClrTx/>
              <a:buSzTx/>
              <a:buFont typeface="Arial"/>
              <a:buNone/>
              <a:tabLst/>
              <a:defRPr/>
            </a:pPr>
            <a:r>
              <a:rPr lang="en-US" b="1" baseline="0" dirty="0"/>
              <a:t>**Give examples for both.  Ask for student volunteers to model the two norms.</a:t>
            </a:r>
          </a:p>
          <a:p>
            <a:pPr rtl="0">
              <a:spcBef>
                <a:spcPts val="0"/>
              </a:spcBef>
              <a:buNone/>
            </a:pPr>
            <a:endParaRPr lang="en-US" b="1" dirty="0"/>
          </a:p>
        </p:txBody>
      </p:sp>
      <p:sp>
        <p:nvSpPr>
          <p:cNvPr id="4" name="Slide Number Placeholder 3"/>
          <p:cNvSpPr>
            <a:spLocks noGrp="1"/>
          </p:cNvSpPr>
          <p:nvPr>
            <p:ph type="sldNum" sz="quarter" idx="10"/>
          </p:nvPr>
        </p:nvSpPr>
        <p:spPr/>
        <p:txBody>
          <a:bodyPr/>
          <a:lstStyle/>
          <a:p>
            <a:fld id="{31A48FC9-8C8D-AE4F-BD56-6FBD4329B8F0}" type="slidenum">
              <a:rPr lang="en-US" smtClean="0"/>
              <a:t>20</a:t>
            </a:fld>
            <a:endParaRPr lang="en-US"/>
          </a:p>
        </p:txBody>
      </p:sp>
    </p:spTree>
    <p:extLst>
      <p:ext uri="{BB962C8B-B14F-4D97-AF65-F5344CB8AC3E}">
        <p14:creationId xmlns:p14="http://schemas.microsoft.com/office/powerpoint/2010/main" val="3953408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2</a:t>
            </a:fld>
            <a:endParaRPr lang="en-US"/>
          </a:p>
        </p:txBody>
      </p:sp>
    </p:spTree>
    <p:extLst>
      <p:ext uri="{BB962C8B-B14F-4D97-AF65-F5344CB8AC3E}">
        <p14:creationId xmlns:p14="http://schemas.microsoft.com/office/powerpoint/2010/main" val="17455683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Constructive</a:t>
            </a:r>
            <a:r>
              <a:rPr lang="en-US" baseline="0" dirty="0"/>
              <a:t> Conversation Norms Video as a review of all norms</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21</a:t>
            </a:fld>
            <a:endParaRPr lang="en-US"/>
          </a:p>
        </p:txBody>
      </p:sp>
    </p:spTree>
    <p:extLst>
      <p:ext uri="{BB962C8B-B14F-4D97-AF65-F5344CB8AC3E}">
        <p14:creationId xmlns:p14="http://schemas.microsoft.com/office/powerpoint/2010/main" val="41234018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Tx/>
              <a:buChar char="•"/>
            </a:pPr>
            <a:r>
              <a:rPr lang="en-US" sz="1100" dirty="0">
                <a:latin typeface="Calibri" charset="0"/>
              </a:rPr>
              <a:t>Model </a:t>
            </a:r>
            <a:r>
              <a:rPr lang="en-US" sz="1100" b="1" dirty="0">
                <a:latin typeface="Calibri" charset="0"/>
              </a:rPr>
              <a:t>NEGOTIATE</a:t>
            </a:r>
            <a:r>
              <a:rPr lang="en-US" sz="1100" dirty="0">
                <a:latin typeface="Calibri" charset="0"/>
              </a:rPr>
              <a:t> and have participants repeat with you:</a:t>
            </a:r>
          </a:p>
          <a:p>
            <a:pPr lvl="1" eaLnBrk="1" hangingPunct="1">
              <a:buFontTx/>
              <a:buChar char="•"/>
            </a:pPr>
            <a:r>
              <a:rPr lang="en-US" sz="1100" i="1" dirty="0">
                <a:latin typeface="Calibri" charset="0"/>
                <a:cs typeface="MS PGothic" charset="0"/>
              </a:rPr>
              <a:t>Place hand, palm down in front of you as if putting an idea on the table.  Use four</a:t>
            </a:r>
            <a:r>
              <a:rPr lang="en-US" sz="1100" i="1" baseline="0" dirty="0">
                <a:latin typeface="Calibri" charset="0"/>
                <a:cs typeface="MS PGothic" charset="0"/>
              </a:rPr>
              <a:t> </a:t>
            </a:r>
            <a:r>
              <a:rPr lang="en-US" sz="1100" i="1" dirty="0">
                <a:latin typeface="Calibri" charset="0"/>
                <a:cs typeface="MS PGothic" charset="0"/>
              </a:rPr>
              <a:t>fingertips of the other hand to support the palm.</a:t>
            </a:r>
          </a:p>
        </p:txBody>
      </p:sp>
      <p:sp>
        <p:nvSpPr>
          <p:cNvPr id="4" name="Slide Number Placeholder 3"/>
          <p:cNvSpPr>
            <a:spLocks noGrp="1"/>
          </p:cNvSpPr>
          <p:nvPr>
            <p:ph type="sldNum" sz="quarter" idx="10"/>
          </p:nvPr>
        </p:nvSpPr>
        <p:spPr/>
        <p:txBody>
          <a:bodyPr/>
          <a:lstStyle/>
          <a:p>
            <a:fld id="{31A48FC9-8C8D-AE4F-BD56-6FBD4329B8F0}" type="slidenum">
              <a:rPr lang="en-US" smtClean="0"/>
              <a:t>22</a:t>
            </a:fld>
            <a:endParaRPr lang="en-US"/>
          </a:p>
        </p:txBody>
      </p:sp>
    </p:spTree>
    <p:extLst>
      <p:ext uri="{BB962C8B-B14F-4D97-AF65-F5344CB8AC3E}">
        <p14:creationId xmlns:p14="http://schemas.microsoft.com/office/powerpoint/2010/main" val="6117892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u="sng" kern="1200" dirty="0">
                <a:solidFill>
                  <a:schemeClr val="tx1"/>
                </a:solidFill>
                <a:effectLst/>
                <a:latin typeface="+mn-lt"/>
                <a:ea typeface="+mn-ea"/>
                <a:cs typeface="+mn-cs"/>
              </a:rPr>
              <a:t>Visual Text for Teacher Modeling,</a:t>
            </a:r>
            <a:r>
              <a:rPr lang="en-US" sz="1200" b="1" kern="1200" dirty="0">
                <a:solidFill>
                  <a:schemeClr val="tx1"/>
                </a:solidFill>
                <a:effectLst/>
                <a:latin typeface="+mn-lt"/>
                <a:ea typeface="+mn-ea"/>
                <a:cs typeface="+mn-cs"/>
              </a:rPr>
              <a:t> </a:t>
            </a:r>
            <a:r>
              <a:rPr lang="en-US" sz="1200" b="1" u="sng" kern="1200" dirty="0">
                <a:solidFill>
                  <a:schemeClr val="tx1"/>
                </a:solidFill>
                <a:effectLst/>
                <a:latin typeface="+mn-lt"/>
                <a:ea typeface="+mn-ea"/>
                <a:cs typeface="+mn-cs"/>
              </a:rPr>
              <a:t>Negotiate Skill Poster</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and</a:t>
            </a:r>
            <a:r>
              <a:rPr lang="en-US" sz="1200" b="1" u="sng" kern="1200" dirty="0">
                <a:solidFill>
                  <a:schemeClr val="tx1"/>
                </a:solidFill>
                <a:effectLst/>
                <a:latin typeface="+mn-lt"/>
                <a:ea typeface="+mn-ea"/>
                <a:cs typeface="+mn-cs"/>
              </a:rPr>
              <a:t> Listening Task Poster</a:t>
            </a:r>
            <a:r>
              <a:rPr lang="en-US" sz="1200" kern="1200" dirty="0">
                <a:solidFill>
                  <a:schemeClr val="tx1"/>
                </a:solidFill>
                <a:effectLst/>
                <a:latin typeface="+mn-lt"/>
                <a:ea typeface="+mn-ea"/>
                <a:cs typeface="+mn-cs"/>
              </a:rPr>
              <a:t>.</a:t>
            </a:r>
          </a:p>
          <a:p>
            <a:r>
              <a:rPr lang="en-US" sz="1200" i="1" kern="1200" dirty="0">
                <a:solidFill>
                  <a:schemeClr val="tx1"/>
                </a:solidFill>
                <a:effectLst/>
                <a:latin typeface="+mn-lt"/>
                <a:ea typeface="+mn-ea"/>
                <a:cs typeface="+mn-cs"/>
              </a:rPr>
              <a:t>To model what a Constructive Conversation looks like we are going to use the visual text and the </a:t>
            </a:r>
            <a:r>
              <a:rPr lang="en-US" sz="1200" b="1" i="1" u="sng" kern="1200" dirty="0">
                <a:solidFill>
                  <a:schemeClr val="tx1"/>
                </a:solidFill>
                <a:effectLst/>
                <a:latin typeface="+mn-lt"/>
                <a:ea typeface="+mn-ea"/>
                <a:cs typeface="+mn-cs"/>
              </a:rPr>
              <a:t>Listening Task Poster</a:t>
            </a:r>
            <a:r>
              <a:rPr lang="en-US" sz="1200" i="1" kern="1200" dirty="0">
                <a:solidFill>
                  <a:schemeClr val="tx1"/>
                </a:solidFill>
                <a:effectLst/>
                <a:latin typeface="+mn-lt"/>
                <a:ea typeface="+mn-ea"/>
                <a:cs typeface="+mn-cs"/>
              </a:rPr>
              <a:t> to address the following prompt: </a:t>
            </a:r>
            <a:r>
              <a:rPr lang="en-US" sz="1200" b="1" i="1" kern="1200" dirty="0">
                <a:solidFill>
                  <a:schemeClr val="tx1"/>
                </a:solidFill>
                <a:effectLst/>
                <a:latin typeface="+mn-lt"/>
                <a:ea typeface="+mn-ea"/>
                <a:cs typeface="+mn-cs"/>
              </a:rPr>
              <a:t>What is an important idea from this text? Start by stating your claim. Support your claim and come to a consensus. </a:t>
            </a:r>
            <a:r>
              <a:rPr lang="en-US" sz="1200" i="1" kern="1200" dirty="0">
                <a:solidFill>
                  <a:schemeClr val="tx1"/>
                </a:solidFill>
                <a:effectLst/>
                <a:latin typeface="+mn-lt"/>
                <a:ea typeface="+mn-ea"/>
                <a:cs typeface="+mn-cs"/>
              </a:rPr>
              <a:t> As we look at the visual text, we will </a:t>
            </a:r>
            <a:r>
              <a:rPr lang="en-US" sz="1200" b="1" i="1" kern="1200" dirty="0">
                <a:solidFill>
                  <a:schemeClr val="tx1"/>
                </a:solidFill>
                <a:effectLst/>
                <a:latin typeface="+mn-lt"/>
                <a:ea typeface="+mn-ea"/>
                <a:cs typeface="+mn-cs"/>
              </a:rPr>
              <a:t>NEGOTIATE</a:t>
            </a:r>
            <a:r>
              <a:rPr lang="en-US" sz="1200" i="1" kern="1200" dirty="0">
                <a:solidFill>
                  <a:schemeClr val="tx1"/>
                </a:solidFill>
                <a:effectLst/>
                <a:latin typeface="+mn-lt"/>
                <a:ea typeface="+mn-ea"/>
                <a:cs typeface="+mn-cs"/>
              </a:rPr>
              <a:t>, share our own ideas and come to a consensus.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Today I am going to model using the Constructive Conversation</a:t>
            </a:r>
            <a:r>
              <a:rPr lang="en-US" sz="1200" b="1" i="1"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Skill of </a:t>
            </a:r>
            <a:r>
              <a:rPr lang="en-US" sz="1200" b="1" i="1" kern="1200" dirty="0">
                <a:solidFill>
                  <a:schemeClr val="tx1"/>
                </a:solidFill>
                <a:effectLst/>
                <a:latin typeface="+mn-lt"/>
                <a:ea typeface="+mn-ea"/>
                <a:cs typeface="+mn-cs"/>
              </a:rPr>
              <a:t>NEGOTIATE</a:t>
            </a:r>
            <a:r>
              <a:rPr lang="en-US" sz="1200" i="1" kern="1200" dirty="0">
                <a:solidFill>
                  <a:schemeClr val="tx1"/>
                </a:solidFill>
                <a:effectLst/>
                <a:latin typeface="+mn-lt"/>
                <a:ea typeface="+mn-ea"/>
                <a:cs typeface="+mn-cs"/>
              </a:rPr>
              <a:t> using these prompt and response starters.  They will help us to communicate our ideas clearly.  </a:t>
            </a:r>
            <a:r>
              <a:rPr lang="en-US" sz="1200" kern="1200" dirty="0">
                <a:solidFill>
                  <a:schemeClr val="tx1"/>
                </a:solidFill>
                <a:effectLst/>
                <a:latin typeface="+mn-lt"/>
                <a:ea typeface="+mn-ea"/>
                <a:cs typeface="+mn-cs"/>
              </a:rPr>
              <a:t>Have students round robin or chorally read previously charted prompt and response starters:</a:t>
            </a:r>
            <a:r>
              <a:rPr lang="en-US" dirty="0">
                <a:effectLst/>
              </a:rPr>
              <a:t> </a:t>
            </a:r>
            <a:endParaRPr lang="en-US" dirty="0"/>
          </a:p>
        </p:txBody>
      </p:sp>
      <p:sp>
        <p:nvSpPr>
          <p:cNvPr id="4" name="Slide Number Placeholder 3"/>
          <p:cNvSpPr>
            <a:spLocks noGrp="1"/>
          </p:cNvSpPr>
          <p:nvPr>
            <p:ph type="sldNum" sz="quarter" idx="10"/>
          </p:nvPr>
        </p:nvSpPr>
        <p:spPr/>
        <p:txBody>
          <a:bodyPr/>
          <a:lstStyle/>
          <a:p>
            <a:fld id="{82704444-0A12-8349-BBD3-E05D86B7D237}" type="slidenum">
              <a:rPr lang="en-US" smtClean="0"/>
              <a:t>23</a:t>
            </a:fld>
            <a:endParaRPr lang="en-US"/>
          </a:p>
        </p:txBody>
      </p:sp>
    </p:spTree>
    <p:extLst>
      <p:ext uri="{BB962C8B-B14F-4D97-AF65-F5344CB8AC3E}">
        <p14:creationId xmlns:p14="http://schemas.microsoft.com/office/powerpoint/2010/main" val="40731014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Review Model</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Remind students that we used this visual text before in a </a:t>
            </a:r>
            <a:r>
              <a:rPr lang="en-US" sz="1200" b="1" kern="1200" dirty="0">
                <a:solidFill>
                  <a:schemeClr val="tx1"/>
                </a:solidFill>
                <a:effectLst/>
                <a:latin typeface="+mn-lt"/>
                <a:ea typeface="+mn-ea"/>
                <a:cs typeface="+mn-cs"/>
              </a:rPr>
              <a:t>FORTIFY </a:t>
            </a:r>
            <a:r>
              <a:rPr lang="en-US" sz="1200" kern="1200" dirty="0">
                <a:solidFill>
                  <a:schemeClr val="tx1"/>
                </a:solidFill>
                <a:effectLst/>
                <a:latin typeface="+mn-lt"/>
                <a:ea typeface="+mn-ea"/>
                <a:cs typeface="+mn-cs"/>
              </a:rPr>
              <a:t>conversation.  Say:</a:t>
            </a:r>
            <a:r>
              <a:rPr lang="en-US" sz="1200" b="1"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Use ideas from that conversation to support your claim.  </a:t>
            </a:r>
            <a:r>
              <a:rPr lang="en-US" sz="1200" kern="1200" dirty="0">
                <a:solidFill>
                  <a:schemeClr val="tx1"/>
                </a:solidFill>
                <a:effectLst/>
                <a:latin typeface="+mn-lt"/>
                <a:ea typeface="+mn-ea"/>
                <a:cs typeface="+mn-cs"/>
              </a:rPr>
              <a:t>Teacher introduces </a:t>
            </a:r>
            <a:r>
              <a:rPr lang="en-US" sz="1200" b="1" kern="1200" dirty="0">
                <a:solidFill>
                  <a:schemeClr val="tx1"/>
                </a:solidFill>
                <a:effectLst/>
                <a:latin typeface="+mn-lt"/>
                <a:ea typeface="+mn-ea"/>
                <a:cs typeface="+mn-cs"/>
              </a:rPr>
              <a:t>Model</a:t>
            </a:r>
            <a:r>
              <a:rPr lang="en-US" sz="1200" kern="1200" dirty="0">
                <a:solidFill>
                  <a:schemeClr val="tx1"/>
                </a:solidFill>
                <a:effectLst/>
                <a:latin typeface="+mn-lt"/>
                <a:ea typeface="+mn-ea"/>
                <a:cs typeface="+mn-cs"/>
              </a:rPr>
              <a:t> and asks for a previously selected volunteer to be their partner.  Teacher and student read </a:t>
            </a:r>
            <a:r>
              <a:rPr lang="en-US" sz="1200" b="1" u="sng" kern="1200" dirty="0">
                <a:solidFill>
                  <a:schemeClr val="tx1"/>
                </a:solidFill>
                <a:effectLst/>
                <a:latin typeface="+mn-lt"/>
                <a:ea typeface="+mn-ea"/>
                <a:cs typeface="+mn-cs"/>
              </a:rPr>
              <a:t>Model Script.</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Model using think time before speaking.   Teacher will also discuss how the following norms were used during the conversation: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use the language of the skill</a:t>
            </a:r>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use your conversation voice</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2704444-0A12-8349-BBD3-E05D86B7D237}" type="slidenum">
              <a:rPr lang="en-US" smtClean="0"/>
              <a:t>24</a:t>
            </a:fld>
            <a:endParaRPr lang="en-US"/>
          </a:p>
        </p:txBody>
      </p:sp>
    </p:spTree>
    <p:extLst>
      <p:ext uri="{BB962C8B-B14F-4D97-AF65-F5344CB8AC3E}">
        <p14:creationId xmlns:p14="http://schemas.microsoft.com/office/powerpoint/2010/main" val="39974218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endParaRPr lang="en-US" dirty="0"/>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25</a:t>
            </a:fld>
            <a:endParaRPr lang="en-US"/>
          </a:p>
        </p:txBody>
      </p:sp>
    </p:spTree>
    <p:extLst>
      <p:ext uri="{BB962C8B-B14F-4D97-AF65-F5344CB8AC3E}">
        <p14:creationId xmlns:p14="http://schemas.microsoft.com/office/powerpoint/2010/main" val="19180926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p>
          <a:p>
            <a:r>
              <a:rPr lang="en-US" sz="1200" kern="1200" dirty="0">
                <a:solidFill>
                  <a:schemeClr val="tx1"/>
                </a:solidFill>
                <a:effectLst/>
                <a:latin typeface="+mn-lt"/>
                <a:ea typeface="+mn-ea"/>
                <a:cs typeface="+mn-cs"/>
              </a:rPr>
              <a:t>●  Show a video of students having the model conversation (optional) </a:t>
            </a:r>
            <a:endParaRPr lang="en-US" dirty="0">
              <a:effectLst/>
            </a:endParaRPr>
          </a:p>
          <a:p>
            <a:r>
              <a:rPr lang="en-US" sz="1200" kern="1200" dirty="0">
                <a:solidFill>
                  <a:schemeClr val="tx1"/>
                </a:solidFill>
                <a:effectLst/>
                <a:latin typeface="+mn-lt"/>
                <a:ea typeface="+mn-ea"/>
                <a:cs typeface="+mn-cs"/>
              </a:rPr>
              <a:t>●  Student volunteer and teacher read model script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STUDENT LISTEN ACTIVELY</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26</a:t>
            </a:fld>
            <a:endParaRPr lang="en-US"/>
          </a:p>
        </p:txBody>
      </p:sp>
    </p:spTree>
    <p:extLst>
      <p:ext uri="{BB962C8B-B14F-4D97-AF65-F5344CB8AC3E}">
        <p14:creationId xmlns:p14="http://schemas.microsoft.com/office/powerpoint/2010/main" val="2742665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Teacher will use questions and the </a:t>
            </a:r>
            <a:r>
              <a:rPr lang="en-US" sz="1200" b="1" u="sng" kern="1200" dirty="0">
                <a:solidFill>
                  <a:schemeClr val="tx1"/>
                </a:solidFill>
                <a:effectLst/>
                <a:latin typeface="+mn-lt"/>
                <a:ea typeface="+mn-ea"/>
                <a:cs typeface="+mn-cs"/>
              </a:rPr>
              <a:t>Listening Task Poster</a:t>
            </a:r>
            <a:r>
              <a:rPr lang="en-US" sz="1200" kern="1200" dirty="0">
                <a:solidFill>
                  <a:schemeClr val="tx1"/>
                </a:solidFill>
                <a:effectLst/>
                <a:latin typeface="+mn-lt"/>
                <a:ea typeface="+mn-ea"/>
                <a:cs typeface="+mn-cs"/>
              </a:rPr>
              <a:t> to guide students through an analysis of what makes this a </a:t>
            </a:r>
            <a:r>
              <a:rPr lang="en-US" sz="1200" b="1" kern="1200" dirty="0">
                <a:solidFill>
                  <a:schemeClr val="tx1"/>
                </a:solidFill>
                <a:effectLst/>
                <a:latin typeface="+mn-lt"/>
                <a:ea typeface="+mn-ea"/>
                <a:cs typeface="+mn-cs"/>
              </a:rPr>
              <a:t>Model</a:t>
            </a:r>
            <a:r>
              <a:rPr lang="en-US" sz="1200" kern="1200" dirty="0">
                <a:solidFill>
                  <a:schemeClr val="tx1"/>
                </a:solidFill>
                <a:effectLst/>
                <a:latin typeface="+mn-lt"/>
                <a:ea typeface="+mn-ea"/>
                <a:cs typeface="+mn-cs"/>
              </a:rPr>
              <a:t> Constructive Conversation for the skill of </a:t>
            </a:r>
            <a:r>
              <a:rPr lang="en-US" sz="1200" b="1" kern="1200" dirty="0">
                <a:solidFill>
                  <a:schemeClr val="tx1"/>
                </a:solidFill>
                <a:effectLst/>
                <a:latin typeface="+mn-lt"/>
                <a:ea typeface="+mn-ea"/>
                <a:cs typeface="+mn-cs"/>
              </a:rPr>
              <a:t>NEGOTIATE.</a:t>
            </a:r>
            <a:endParaRPr lang="en-US" sz="1200" kern="1200" dirty="0">
              <a:solidFill>
                <a:schemeClr val="tx1"/>
              </a:solidFill>
              <a:effectLst/>
              <a:latin typeface="+mn-lt"/>
              <a:ea typeface="+mn-ea"/>
              <a:cs typeface="+mn-cs"/>
            </a:endParaRPr>
          </a:p>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27</a:t>
            </a:fld>
            <a:endParaRPr lang="en-US" dirty="0"/>
          </a:p>
        </p:txBody>
      </p:sp>
    </p:spTree>
    <p:extLst>
      <p:ext uri="{BB962C8B-B14F-4D97-AF65-F5344CB8AC3E}">
        <p14:creationId xmlns:p14="http://schemas.microsoft.com/office/powerpoint/2010/main" val="10760162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Understanding the Skill: Negotiate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Teacher displays or distributes the </a:t>
            </a:r>
            <a:r>
              <a:rPr lang="en-US" sz="1200" b="1" u="sng" kern="1200" dirty="0">
                <a:solidFill>
                  <a:schemeClr val="tx1"/>
                </a:solidFill>
                <a:effectLst/>
                <a:latin typeface="+mn-lt"/>
                <a:ea typeface="+mn-ea"/>
                <a:cs typeface="+mn-cs"/>
              </a:rPr>
              <a:t>Model Script</a:t>
            </a:r>
            <a:r>
              <a:rPr lang="en-US" sz="1200" kern="1200" dirty="0">
                <a:solidFill>
                  <a:schemeClr val="tx1"/>
                </a:solidFill>
                <a:effectLst/>
                <a:latin typeface="+mn-lt"/>
                <a:ea typeface="+mn-ea"/>
                <a:cs typeface="+mn-cs"/>
              </a:rPr>
              <a:t> from Lesson 11.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Example of Think-Aloud: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I think </a:t>
            </a:r>
            <a:r>
              <a:rPr lang="en-US" sz="1200" kern="1200" dirty="0">
                <a:solidFill>
                  <a:schemeClr val="tx1"/>
                </a:solidFill>
                <a:effectLst/>
                <a:latin typeface="+mn-lt"/>
                <a:ea typeface="+mn-ea"/>
                <a:cs typeface="+mn-cs"/>
              </a:rPr>
              <a:t>the men working with the steering wheel are working together because </a:t>
            </a:r>
            <a:r>
              <a:rPr lang="en-US" sz="1200" b="1" u="sng" kern="1200" dirty="0">
                <a:solidFill>
                  <a:schemeClr val="tx1"/>
                </a:solidFill>
                <a:effectLst/>
                <a:latin typeface="+mn-lt"/>
                <a:ea typeface="+mn-ea"/>
                <a:cs typeface="+mn-cs"/>
              </a:rPr>
              <a:t>one man is grabbing a steering wheel and another man is carrying a steering wheel towards the men around the car</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F</a:t>
            </a:r>
            <a:r>
              <a:rPr lang="en-US" sz="1200" kern="1200" dirty="0">
                <a:solidFill>
                  <a:schemeClr val="tx1"/>
                </a:solidFill>
                <a:effectLst/>
                <a:latin typeface="+mn-lt"/>
                <a:ea typeface="+mn-ea"/>
                <a:cs typeface="+mn-cs"/>
              </a:rPr>
              <a:t> They are putting the steering wheel on the car together.  </a:t>
            </a:r>
            <a:r>
              <a:rPr lang="en-US" sz="1200" b="1" u="sng" kern="1200" dirty="0">
                <a:solidFill>
                  <a:schemeClr val="tx1"/>
                </a:solidFill>
                <a:effectLst/>
                <a:latin typeface="+mn-lt"/>
                <a:ea typeface="+mn-ea"/>
                <a:cs typeface="+mn-cs"/>
              </a:rPr>
              <a:t>How can you support your claim with evidence?</a:t>
            </a:r>
            <a:r>
              <a:rPr lang="en-US" sz="1200" b="1" kern="1200" dirty="0">
                <a:solidFill>
                  <a:schemeClr val="tx1"/>
                </a:solidFill>
                <a:effectLst/>
                <a:latin typeface="+mn-lt"/>
                <a:ea typeface="+mn-ea"/>
                <a:cs typeface="+mn-cs"/>
              </a:rPr>
              <a:t> F</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The sample above highlights the use of the skill FORTIFY within a NEGOTIATE conversation.  The sample below is used to highlight the components of NEGOTIATE skill within the same conversation.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I think</a:t>
            </a:r>
            <a:r>
              <a:rPr lang="en-US" sz="1200" kern="1200" dirty="0">
                <a:solidFill>
                  <a:schemeClr val="tx1"/>
                </a:solidFill>
                <a:effectLst/>
                <a:latin typeface="+mn-lt"/>
                <a:ea typeface="+mn-ea"/>
                <a:cs typeface="+mn-cs"/>
              </a:rPr>
              <a:t> the people are watching the workers because they want to learn about how to cooperate with others to build things. </a:t>
            </a:r>
            <a:r>
              <a:rPr lang="en-US" sz="1200" b="1" kern="1200" dirty="0">
                <a:solidFill>
                  <a:schemeClr val="tx1"/>
                </a:solidFill>
                <a:effectLst/>
                <a:latin typeface="+mn-lt"/>
                <a:ea typeface="+mn-ea"/>
                <a:cs typeface="+mn-cs"/>
              </a:rPr>
              <a:t>CL </a:t>
            </a:r>
            <a:r>
              <a:rPr lang="en-US" sz="1200" b="1" u="sng" kern="1200" dirty="0">
                <a:solidFill>
                  <a:schemeClr val="tx1"/>
                </a:solidFill>
                <a:effectLst/>
                <a:latin typeface="+mn-lt"/>
                <a:ea typeface="+mn-ea"/>
                <a:cs typeface="+mn-cs"/>
              </a:rPr>
              <a:t>How can we come to an agreement? </a:t>
            </a:r>
            <a:r>
              <a:rPr lang="en-US" sz="1200" b="1" kern="1200" dirty="0">
                <a:solidFill>
                  <a:schemeClr val="tx1"/>
                </a:solidFill>
                <a:effectLst/>
                <a:latin typeface="+mn-lt"/>
                <a:ea typeface="+mn-ea"/>
                <a:cs typeface="+mn-cs"/>
              </a:rPr>
              <a:t>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 </a:t>
            </a:r>
            <a:endParaRPr lang="en-US" sz="1200"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I think</a:t>
            </a:r>
            <a:r>
              <a:rPr lang="en-US" sz="1200" kern="1200" dirty="0">
                <a:solidFill>
                  <a:schemeClr val="tx1"/>
                </a:solidFill>
                <a:effectLst/>
                <a:latin typeface="+mn-lt"/>
                <a:ea typeface="+mn-ea"/>
                <a:cs typeface="+mn-cs"/>
              </a:rPr>
              <a:t> that the workers are showing the people how they work together to build cars. </a:t>
            </a:r>
            <a:r>
              <a:rPr lang="en-US" sz="1200" b="1" kern="1200" dirty="0">
                <a:solidFill>
                  <a:schemeClr val="tx1"/>
                </a:solidFill>
                <a:effectLst/>
                <a:latin typeface="+mn-lt"/>
                <a:ea typeface="+mn-ea"/>
                <a:cs typeface="+mn-cs"/>
              </a:rPr>
              <a:t>CL </a:t>
            </a:r>
            <a:r>
              <a:rPr lang="en-US" sz="1200" b="1" u="sng" kern="1200" dirty="0">
                <a:solidFill>
                  <a:schemeClr val="tx1"/>
                </a:solidFill>
                <a:effectLst/>
                <a:latin typeface="+mn-lt"/>
                <a:ea typeface="+mn-ea"/>
                <a:cs typeface="+mn-cs"/>
              </a:rPr>
              <a:t>Can we come to an agreement?</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I think</a:t>
            </a:r>
            <a:r>
              <a:rPr lang="en-US" sz="1200" kern="1200" dirty="0">
                <a:solidFill>
                  <a:schemeClr val="tx1"/>
                </a:solidFill>
                <a:effectLst/>
                <a:latin typeface="+mn-lt"/>
                <a:ea typeface="+mn-ea"/>
                <a:cs typeface="+mn-cs"/>
              </a:rPr>
              <a:t> the important idea is to learn how to do something big, we need to watch and learn from people who know how to build things by working together. </a:t>
            </a:r>
            <a:r>
              <a:rPr lang="en-US" sz="1200" b="1" kern="1200" dirty="0">
                <a:solidFill>
                  <a:schemeClr val="tx1"/>
                </a:solidFill>
                <a:effectLst/>
                <a:latin typeface="+mn-lt"/>
                <a:ea typeface="+mn-ea"/>
                <a:cs typeface="+mn-cs"/>
              </a:rPr>
              <a:t>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Let’s look at the </a:t>
            </a:r>
            <a:r>
              <a:rPr lang="en-US" sz="1200" b="1" i="1" u="sng" kern="1200" dirty="0">
                <a:solidFill>
                  <a:schemeClr val="tx1"/>
                </a:solidFill>
                <a:effectLst/>
                <a:latin typeface="+mn-lt"/>
                <a:ea typeface="+mn-ea"/>
                <a:cs typeface="+mn-cs"/>
              </a:rPr>
              <a:t>Model Script</a:t>
            </a:r>
            <a:r>
              <a:rPr lang="en-US" sz="1200" i="1" kern="1200" dirty="0">
                <a:solidFill>
                  <a:schemeClr val="tx1"/>
                </a:solidFill>
                <a:effectLst/>
                <a:latin typeface="+mn-lt"/>
                <a:ea typeface="+mn-ea"/>
                <a:cs typeface="+mn-cs"/>
              </a:rPr>
              <a:t> to find evidence of the skills of </a:t>
            </a:r>
            <a:r>
              <a:rPr lang="en-US" sz="1200" b="1" i="1" kern="1200" dirty="0">
                <a:solidFill>
                  <a:schemeClr val="tx1"/>
                </a:solidFill>
                <a:effectLst/>
                <a:latin typeface="+mn-lt"/>
                <a:ea typeface="+mn-ea"/>
                <a:cs typeface="+mn-cs"/>
              </a:rPr>
              <a:t>NEGOTIATE, FORTIFY,</a:t>
            </a:r>
            <a:r>
              <a:rPr lang="en-US" sz="1200" i="1" kern="1200" dirty="0">
                <a:solidFill>
                  <a:schemeClr val="tx1"/>
                </a:solidFill>
                <a:effectLst/>
                <a:latin typeface="+mn-lt"/>
                <a:ea typeface="+mn-ea"/>
                <a:cs typeface="+mn-cs"/>
              </a:rPr>
              <a:t> </a:t>
            </a:r>
            <a:r>
              <a:rPr lang="en-US" sz="1200" b="1" i="1" kern="1200" dirty="0">
                <a:solidFill>
                  <a:schemeClr val="tx1"/>
                </a:solidFill>
                <a:effectLst/>
                <a:latin typeface="+mn-lt"/>
                <a:ea typeface="+mn-ea"/>
                <a:cs typeface="+mn-cs"/>
              </a:rPr>
              <a:t>CREATE, </a:t>
            </a:r>
            <a:r>
              <a:rPr lang="en-US" sz="1200" i="1" kern="1200" dirty="0">
                <a:solidFill>
                  <a:schemeClr val="tx1"/>
                </a:solidFill>
                <a:effectLst/>
                <a:latin typeface="+mn-lt"/>
                <a:ea typeface="+mn-ea"/>
                <a:cs typeface="+mn-cs"/>
              </a:rPr>
              <a:t>and</a:t>
            </a:r>
            <a:r>
              <a:rPr lang="en-US" sz="1200" b="1" i="1" kern="1200" dirty="0">
                <a:solidFill>
                  <a:schemeClr val="tx1"/>
                </a:solidFill>
                <a:effectLst/>
                <a:latin typeface="+mn-lt"/>
                <a:ea typeface="+mn-ea"/>
                <a:cs typeface="+mn-cs"/>
              </a:rPr>
              <a:t> CLARIFY. </a:t>
            </a:r>
            <a:r>
              <a:rPr lang="en-US" sz="1200" i="1" kern="1200" dirty="0">
                <a:solidFill>
                  <a:schemeClr val="tx1"/>
                </a:solidFill>
                <a:effectLst/>
                <a:latin typeface="+mn-lt"/>
                <a:ea typeface="+mn-ea"/>
                <a:cs typeface="+mn-cs"/>
              </a:rPr>
              <a:t>How are we using the visual text to guide our conversation?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Let’s look at the last three turns. Read them to yourself as I read them aloud </a:t>
            </a:r>
            <a:r>
              <a:rPr lang="en-US" sz="1200" kern="1200" dirty="0">
                <a:solidFill>
                  <a:schemeClr val="tx1"/>
                </a:solidFill>
                <a:effectLst/>
                <a:latin typeface="+mn-lt"/>
                <a:ea typeface="+mn-ea"/>
                <a:cs typeface="+mn-cs"/>
              </a:rPr>
              <a:t>(see example above).</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Let’s look at the language of the skill. Look at Student A’s response. How do I know Student A used the skill of </a:t>
            </a:r>
            <a:r>
              <a:rPr lang="en-US" sz="1200" b="1" i="1" kern="1200" dirty="0">
                <a:solidFill>
                  <a:schemeClr val="tx1"/>
                </a:solidFill>
                <a:effectLst/>
                <a:latin typeface="+mn-lt"/>
                <a:ea typeface="+mn-ea"/>
                <a:cs typeface="+mn-cs"/>
              </a:rPr>
              <a:t>NEGOTIATE</a:t>
            </a:r>
            <a:r>
              <a:rPr lang="en-US" sz="1200" i="1" kern="1200" dirty="0">
                <a:solidFill>
                  <a:schemeClr val="tx1"/>
                </a:solidFill>
                <a:effectLst/>
                <a:latin typeface="+mn-lt"/>
                <a:ea typeface="+mn-ea"/>
                <a:cs typeface="+mn-cs"/>
              </a:rPr>
              <a:t>? I see the language of the skill (</a:t>
            </a:r>
            <a:r>
              <a:rPr lang="en-US" sz="1200" kern="1200" dirty="0">
                <a:solidFill>
                  <a:schemeClr val="tx1"/>
                </a:solidFill>
                <a:effectLst/>
                <a:latin typeface="+mn-lt"/>
                <a:ea typeface="+mn-ea"/>
                <a:cs typeface="+mn-cs"/>
              </a:rPr>
              <a:t>underline as noted above). </a:t>
            </a:r>
            <a:r>
              <a:rPr lang="en-US" sz="1200" i="1" kern="1200" dirty="0">
                <a:solidFill>
                  <a:schemeClr val="tx1"/>
                </a:solidFill>
                <a:effectLst/>
                <a:latin typeface="+mn-lt"/>
                <a:ea typeface="+mn-ea"/>
                <a:cs typeface="+mn-cs"/>
              </a:rPr>
              <a:t>I know this is </a:t>
            </a:r>
            <a:r>
              <a:rPr lang="en-US" sz="1200" b="1" i="1" kern="1200" dirty="0">
                <a:solidFill>
                  <a:schemeClr val="tx1"/>
                </a:solidFill>
                <a:effectLst/>
                <a:latin typeface="+mn-lt"/>
                <a:ea typeface="+mn-ea"/>
                <a:cs typeface="+mn-cs"/>
              </a:rPr>
              <a:t>NEGOTIATE </a:t>
            </a:r>
            <a:r>
              <a:rPr lang="en-US" sz="1200" i="1" kern="1200" dirty="0">
                <a:solidFill>
                  <a:schemeClr val="tx1"/>
                </a:solidFill>
                <a:effectLst/>
                <a:latin typeface="+mn-lt"/>
                <a:ea typeface="+mn-ea"/>
                <a:cs typeface="+mn-cs"/>
              </a:rPr>
              <a:t>because it is asking to come to an agreement so I will label it with </a:t>
            </a:r>
            <a:r>
              <a:rPr lang="en-US" sz="1200" b="1" i="1" kern="1200" dirty="0">
                <a:solidFill>
                  <a:schemeClr val="tx1"/>
                </a:solidFill>
                <a:effectLst/>
                <a:latin typeface="+mn-lt"/>
                <a:ea typeface="+mn-ea"/>
                <a:cs typeface="+mn-cs"/>
              </a:rPr>
              <a:t>N </a:t>
            </a:r>
            <a:r>
              <a:rPr lang="en-US" sz="1200" kern="1200" dirty="0">
                <a:solidFill>
                  <a:schemeClr val="tx1"/>
                </a:solidFill>
                <a:effectLst/>
                <a:latin typeface="+mn-lt"/>
                <a:ea typeface="+mn-ea"/>
                <a:cs typeface="+mn-cs"/>
              </a:rPr>
              <a:t>(Write N next to the response.</a:t>
            </a:r>
            <a:r>
              <a:rPr lang="en-US" sz="1200" i="1" kern="1200" dirty="0">
                <a:solidFill>
                  <a:schemeClr val="tx1"/>
                </a:solidFill>
                <a:effectLst/>
                <a:latin typeface="+mn-lt"/>
                <a:ea typeface="+mn-ea"/>
                <a:cs typeface="+mn-cs"/>
              </a:rPr>
              <a:t>) Student A is also using evidence from the text to support his idea (Write F next to the response). </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I also notice that Student B is using the language of the skill to state their claim, so I will label it with </a:t>
            </a:r>
            <a:r>
              <a:rPr lang="en-US" sz="1200" b="1" i="1" kern="1200" dirty="0">
                <a:solidFill>
                  <a:schemeClr val="tx1"/>
                </a:solidFill>
                <a:effectLst/>
                <a:latin typeface="+mn-lt"/>
                <a:ea typeface="+mn-ea"/>
                <a:cs typeface="+mn-cs"/>
              </a:rPr>
              <a:t>N </a:t>
            </a:r>
            <a:r>
              <a:rPr lang="en-US" sz="1200" kern="1200" dirty="0">
                <a:solidFill>
                  <a:schemeClr val="tx1"/>
                </a:solidFill>
                <a:effectLst/>
                <a:latin typeface="+mn-lt"/>
                <a:ea typeface="+mn-ea"/>
                <a:cs typeface="+mn-cs"/>
              </a:rPr>
              <a:t>(Write N next to the response and underline as noted above)</a:t>
            </a:r>
            <a:r>
              <a:rPr lang="en-US" sz="1200" i="1" kern="1200" dirty="0">
                <a:solidFill>
                  <a:schemeClr val="tx1"/>
                </a:solidFill>
                <a:effectLst/>
                <a:latin typeface="+mn-lt"/>
                <a:ea typeface="+mn-ea"/>
                <a:cs typeface="+mn-cs"/>
              </a:rPr>
              <a:t>.  Also, they use the language of </a:t>
            </a:r>
            <a:r>
              <a:rPr lang="en-US" sz="1200" b="1" i="1" u="sng" kern="1200" dirty="0">
                <a:solidFill>
                  <a:schemeClr val="tx1"/>
                </a:solidFill>
                <a:effectLst/>
                <a:latin typeface="+mn-lt"/>
                <a:ea typeface="+mn-ea"/>
                <a:cs typeface="+mn-cs"/>
              </a:rPr>
              <a:t>CLARIFY </a:t>
            </a:r>
            <a:r>
              <a:rPr lang="en-US" sz="1200" i="1" kern="1200" dirty="0">
                <a:solidFill>
                  <a:schemeClr val="tx1"/>
                </a:solidFill>
                <a:effectLst/>
                <a:latin typeface="+mn-lt"/>
                <a:ea typeface="+mn-ea"/>
                <a:cs typeface="+mn-cs"/>
              </a:rPr>
              <a:t>and ask a clarifying question to help learn more from Student A to make their idea stronger </a:t>
            </a:r>
            <a:r>
              <a:rPr lang="en-US" sz="1200" kern="1200" dirty="0">
                <a:solidFill>
                  <a:schemeClr val="tx1"/>
                </a:solidFill>
                <a:effectLst/>
                <a:latin typeface="+mn-lt"/>
                <a:ea typeface="+mn-ea"/>
                <a:cs typeface="+mn-cs"/>
              </a:rPr>
              <a:t>(Write CL next to the response).  </a:t>
            </a:r>
            <a:r>
              <a:rPr lang="en-US" sz="1200" i="1" kern="1200" dirty="0">
                <a:solidFill>
                  <a:schemeClr val="tx1"/>
                </a:solidFill>
                <a:effectLst/>
                <a:latin typeface="+mn-lt"/>
                <a:ea typeface="+mn-ea"/>
                <a:cs typeface="+mn-cs"/>
              </a:rPr>
              <a:t>Then Students A and B clarify their ideas and ask questions to understand each other’s evidence</a:t>
            </a:r>
            <a:r>
              <a:rPr lang="en-US" sz="1200" kern="1200" dirty="0">
                <a:solidFill>
                  <a:schemeClr val="tx1"/>
                </a:solidFill>
                <a:effectLst/>
                <a:latin typeface="+mn-lt"/>
                <a:ea typeface="+mn-ea"/>
                <a:cs typeface="+mn-cs"/>
              </a:rPr>
              <a:t> (Write CL next to the responses).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Teacher prompts students to go throughout the same process with the rest of the Model Conversation. </a:t>
            </a:r>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28</a:t>
            </a:fld>
            <a:endParaRPr lang="en-US" dirty="0"/>
          </a:p>
        </p:txBody>
      </p:sp>
    </p:spTree>
    <p:extLst>
      <p:ext uri="{BB962C8B-B14F-4D97-AF65-F5344CB8AC3E}">
        <p14:creationId xmlns:p14="http://schemas.microsoft.com/office/powerpoint/2010/main" val="21131451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Non-Model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p>
          <a:p>
            <a:r>
              <a:rPr lang="en-US" sz="1200" kern="1200" dirty="0">
                <a:solidFill>
                  <a:schemeClr val="tx1"/>
                </a:solidFill>
                <a:effectLst/>
                <a:latin typeface="+mn-lt"/>
                <a:ea typeface="+mn-ea"/>
                <a:cs typeface="+mn-cs"/>
              </a:rPr>
              <a:t>●  Show a video of students having the model conversation (optional) </a:t>
            </a:r>
            <a:endParaRPr lang="en-US" dirty="0">
              <a:effectLst/>
            </a:endParaRPr>
          </a:p>
          <a:p>
            <a:r>
              <a:rPr lang="en-US" sz="1200" kern="1200" dirty="0">
                <a:solidFill>
                  <a:schemeClr val="tx1"/>
                </a:solidFill>
                <a:effectLst/>
                <a:latin typeface="+mn-lt"/>
                <a:ea typeface="+mn-ea"/>
                <a:cs typeface="+mn-cs"/>
              </a:rPr>
              <a:t>●  Student volunteer and teacher read model script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STUDENT LISTEN ACTIVELY</a:t>
            </a:r>
            <a:endParaRPr lang="en-US" dirty="0">
              <a:effectLst/>
            </a:endParaRPr>
          </a:p>
          <a:p>
            <a:endParaRPr lang="en-US" dirty="0"/>
          </a:p>
          <a:p>
            <a:r>
              <a:rPr lang="en-US" sz="1200" kern="1200" dirty="0">
                <a:solidFill>
                  <a:schemeClr val="tx1"/>
                </a:solidFill>
                <a:effectLst/>
                <a:latin typeface="+mn-lt"/>
                <a:ea typeface="+mn-ea"/>
                <a:cs typeface="+mn-cs"/>
              </a:rPr>
              <a:t>STUDENTS</a:t>
            </a:r>
            <a:r>
              <a:rPr lang="en-US" sz="1200" kern="1200" baseline="0" dirty="0">
                <a:solidFill>
                  <a:schemeClr val="tx1"/>
                </a:solidFill>
                <a:effectLst/>
                <a:latin typeface="+mn-lt"/>
                <a:ea typeface="+mn-ea"/>
                <a:cs typeface="+mn-cs"/>
              </a:rPr>
              <a:t> SHOULD LISTEN ACTIVELY</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30</a:t>
            </a:fld>
            <a:endParaRPr lang="en-US"/>
          </a:p>
        </p:txBody>
      </p:sp>
    </p:spTree>
    <p:extLst>
      <p:ext uri="{BB962C8B-B14F-4D97-AF65-F5344CB8AC3E}">
        <p14:creationId xmlns:p14="http://schemas.microsoft.com/office/powerpoint/2010/main" val="25406813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Review Non-Model</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Teacher displays or distributes the </a:t>
            </a:r>
            <a:r>
              <a:rPr lang="en-US" sz="1200" b="1" u="sng" kern="1200" dirty="0">
                <a:solidFill>
                  <a:schemeClr val="tx1"/>
                </a:solidFill>
                <a:effectLst/>
                <a:latin typeface="+mn-lt"/>
                <a:ea typeface="+mn-ea"/>
                <a:cs typeface="+mn-cs"/>
              </a:rPr>
              <a:t>Non-Model Script</a:t>
            </a:r>
            <a:r>
              <a:rPr lang="en-US" sz="1200" kern="1200" dirty="0">
                <a:solidFill>
                  <a:schemeClr val="tx1"/>
                </a:solidFill>
                <a:effectLst/>
                <a:latin typeface="+mn-lt"/>
                <a:ea typeface="+mn-ea"/>
                <a:cs typeface="+mn-cs"/>
              </a:rPr>
              <a:t> from Lesson 11. </a:t>
            </a:r>
            <a:r>
              <a:rPr lang="en-US" sz="1200" b="1" u="sng"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lvl="0" fontAlgn="base"/>
            <a:r>
              <a:rPr lang="en-US" sz="1200" i="1" kern="1200" dirty="0">
                <a:solidFill>
                  <a:schemeClr val="tx1"/>
                </a:solidFill>
                <a:effectLst/>
                <a:latin typeface="+mn-lt"/>
                <a:ea typeface="+mn-ea"/>
                <a:cs typeface="+mn-cs"/>
              </a:rPr>
              <a:t>Let’s look at the </a:t>
            </a:r>
            <a:r>
              <a:rPr lang="en-US" sz="1200" b="1" i="1" u="sng" kern="1200" dirty="0">
                <a:solidFill>
                  <a:schemeClr val="tx1"/>
                </a:solidFill>
                <a:effectLst/>
                <a:latin typeface="+mn-lt"/>
                <a:ea typeface="+mn-ea"/>
                <a:cs typeface="+mn-cs"/>
              </a:rPr>
              <a:t>Non-Model Script</a:t>
            </a:r>
            <a:r>
              <a:rPr lang="en-US" sz="1200" i="1" kern="1200" dirty="0">
                <a:solidFill>
                  <a:schemeClr val="tx1"/>
                </a:solidFill>
                <a:effectLst/>
                <a:latin typeface="+mn-lt"/>
                <a:ea typeface="+mn-ea"/>
                <a:cs typeface="+mn-cs"/>
              </a:rPr>
              <a:t>.  How can we improve this Constructive Conversation? This was our prompt, “</a:t>
            </a:r>
            <a:r>
              <a:rPr lang="en-US" sz="1200" b="1" i="1" kern="1200" dirty="0">
                <a:solidFill>
                  <a:schemeClr val="tx1"/>
                </a:solidFill>
                <a:effectLst/>
                <a:latin typeface="+mn-lt"/>
                <a:ea typeface="+mn-ea"/>
                <a:cs typeface="+mn-cs"/>
              </a:rPr>
              <a:t>What is an important idea from this text?  Start by stating your claim. Support your ideas and come to a consensus</a:t>
            </a:r>
            <a:r>
              <a:rPr lang="en-US" sz="1200" i="1" kern="1200" dirty="0">
                <a:solidFill>
                  <a:schemeClr val="tx1"/>
                </a:solidFill>
                <a:effectLst/>
                <a:latin typeface="+mn-lt"/>
                <a:ea typeface="+mn-ea"/>
                <a:cs typeface="+mn-cs"/>
              </a:rPr>
              <a:t>.</a:t>
            </a:r>
            <a:r>
              <a:rPr lang="en-US" sz="1200" b="1"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Here’s the visual text. Read it to yourself as I read it aloud. Think about the prompt and the language of the Constructive Conversation Skill </a:t>
            </a:r>
            <a:r>
              <a:rPr lang="en-US" sz="1200" b="1" i="1" kern="1200" dirty="0">
                <a:solidFill>
                  <a:schemeClr val="tx1"/>
                </a:solidFill>
                <a:effectLst/>
                <a:latin typeface="+mn-lt"/>
                <a:ea typeface="+mn-ea"/>
                <a:cs typeface="+mn-cs"/>
              </a:rPr>
              <a:t>NEGOTIATE.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Teacher will use questions and the </a:t>
            </a:r>
            <a:r>
              <a:rPr lang="en-US" sz="1200" b="1" u="sng" kern="1200" dirty="0">
                <a:solidFill>
                  <a:schemeClr val="tx1"/>
                </a:solidFill>
                <a:effectLst/>
                <a:latin typeface="+mn-lt"/>
                <a:ea typeface="+mn-ea"/>
                <a:cs typeface="+mn-cs"/>
              </a:rPr>
              <a:t>Listening Task Poster</a:t>
            </a:r>
            <a:r>
              <a:rPr lang="en-US" sz="1200" kern="1200" dirty="0">
                <a:solidFill>
                  <a:schemeClr val="tx1"/>
                </a:solidFill>
                <a:effectLst/>
                <a:latin typeface="+mn-lt"/>
                <a:ea typeface="+mn-ea"/>
                <a:cs typeface="+mn-cs"/>
              </a:rPr>
              <a:t> to guide students through an analysis of what makes this a </a:t>
            </a:r>
            <a:r>
              <a:rPr lang="en-US" sz="1200" b="1" kern="1200" dirty="0">
                <a:solidFill>
                  <a:schemeClr val="tx1"/>
                </a:solidFill>
                <a:effectLst/>
                <a:latin typeface="+mn-lt"/>
                <a:ea typeface="+mn-ea"/>
                <a:cs typeface="+mn-cs"/>
              </a:rPr>
              <a:t>Non-Model</a:t>
            </a:r>
            <a:r>
              <a:rPr lang="en-US" sz="1200" kern="1200" dirty="0">
                <a:solidFill>
                  <a:schemeClr val="tx1"/>
                </a:solidFill>
                <a:effectLst/>
                <a:latin typeface="+mn-lt"/>
                <a:ea typeface="+mn-ea"/>
                <a:cs typeface="+mn-cs"/>
              </a:rPr>
              <a:t> Constructive Conversation for the skill of</a:t>
            </a:r>
            <a:r>
              <a:rPr lang="en-US" sz="1200" b="1" kern="1200" dirty="0">
                <a:solidFill>
                  <a:schemeClr val="tx1"/>
                </a:solidFill>
                <a:effectLst/>
                <a:latin typeface="+mn-lt"/>
                <a:ea typeface="+mn-ea"/>
                <a:cs typeface="+mn-cs"/>
              </a:rPr>
              <a:t> NEGOTIATE. </a:t>
            </a:r>
            <a:r>
              <a:rPr lang="en-US" sz="1200" kern="1200" dirty="0">
                <a:solidFill>
                  <a:schemeClr val="tx1"/>
                </a:solidFill>
                <a:effectLst/>
                <a:latin typeface="+mn-lt"/>
                <a:ea typeface="+mn-ea"/>
                <a:cs typeface="+mn-cs"/>
              </a:rPr>
              <a:t>See possible responses below.</a:t>
            </a:r>
          </a:p>
          <a:p>
            <a:pPr lvl="0"/>
            <a:r>
              <a:rPr lang="en-US" sz="1200" i="1" kern="1200" dirty="0">
                <a:solidFill>
                  <a:schemeClr val="tx1"/>
                </a:solidFill>
                <a:effectLst/>
                <a:latin typeface="+mn-lt"/>
                <a:ea typeface="+mn-ea"/>
                <a:cs typeface="+mn-cs"/>
              </a:rPr>
              <a:t>No, they did not take turns sharing their ideas because partner A spoke two times in a row, without letting partner B take a turn</a:t>
            </a:r>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At first, they responded to the prompt, but towards the end they went off topic</a:t>
            </a:r>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They did not build on each other’s ideas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lvl="0" fontAlgn="base"/>
            <a:r>
              <a:rPr lang="en-US" dirty="0">
                <a:effectLst/>
              </a:rPr>
              <a:t>Teacher along with students will revise the text on chart paper or document reader. </a:t>
            </a:r>
          </a:p>
          <a:p>
            <a:r>
              <a:rPr lang="en-US" sz="1200" kern="1200" dirty="0">
                <a:solidFill>
                  <a:schemeClr val="tx1"/>
                </a:solidFill>
                <a:effectLst/>
                <a:latin typeface="+mn-lt"/>
                <a:ea typeface="+mn-ea"/>
                <a:cs typeface="+mn-cs"/>
              </a:rPr>
              <a:t> </a:t>
            </a:r>
          </a:p>
          <a:p>
            <a:r>
              <a:rPr lang="en-US" sz="1200" b="1" i="1" kern="1200" dirty="0">
                <a:solidFill>
                  <a:schemeClr val="tx1"/>
                </a:solidFill>
                <a:effectLst/>
                <a:latin typeface="+mn-lt"/>
                <a:ea typeface="+mn-ea"/>
                <a:cs typeface="+mn-cs"/>
              </a:rPr>
              <a:t>Prompt:</a:t>
            </a:r>
            <a:r>
              <a:rPr lang="en-US" sz="1200" i="1" kern="1200" dirty="0">
                <a:solidFill>
                  <a:schemeClr val="tx1"/>
                </a:solidFill>
                <a:effectLst/>
                <a:latin typeface="+mn-lt"/>
                <a:ea typeface="+mn-ea"/>
                <a:cs typeface="+mn-cs"/>
              </a:rPr>
              <a:t> </a:t>
            </a:r>
            <a:r>
              <a:rPr lang="en-US" sz="1200" b="1" i="1" kern="1200" dirty="0">
                <a:solidFill>
                  <a:schemeClr val="tx1"/>
                </a:solidFill>
                <a:effectLst/>
                <a:latin typeface="+mn-lt"/>
                <a:ea typeface="+mn-ea"/>
                <a:cs typeface="+mn-cs"/>
              </a:rPr>
              <a:t>What is an important idea from this text?  Start by stating your claim.  Support your claim and come to a consensus</a:t>
            </a:r>
            <a:r>
              <a:rPr lang="en-US" sz="1200" i="1" kern="1200" dirty="0">
                <a:solidFill>
                  <a:schemeClr val="tx1"/>
                </a:solidFill>
                <a:effectLst/>
                <a:latin typeface="+mn-lt"/>
                <a:ea typeface="+mn-ea"/>
                <a:cs typeface="+mn-cs"/>
              </a:rPr>
              <a:t>.</a:t>
            </a:r>
            <a:r>
              <a:rPr lang="en-US" sz="1200" b="1"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u="sng" kern="1200" dirty="0">
                <a:solidFill>
                  <a:schemeClr val="tx1"/>
                </a:solidFill>
                <a:effectLst/>
                <a:latin typeface="+mn-lt"/>
                <a:ea typeface="+mn-ea"/>
                <a:cs typeface="+mn-cs"/>
              </a:rPr>
              <a:t>Non-Model: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 need to work to</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build cars. </a:t>
            </a:r>
            <a:r>
              <a:rPr lang="en-US" sz="1200" b="1" kern="1200" dirty="0">
                <a:solidFill>
                  <a:schemeClr val="tx1"/>
                </a:solidFill>
                <a:effectLst/>
                <a:latin typeface="+mn-lt"/>
                <a:ea typeface="+mn-ea"/>
                <a:cs typeface="+mn-cs"/>
              </a:rPr>
              <a:t>(Student does not start by making a claim; not prompting other partner)</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People are interested in cars. </a:t>
            </a:r>
            <a:r>
              <a:rPr lang="en-US" sz="1200" b="1" kern="1200" dirty="0">
                <a:solidFill>
                  <a:schemeClr val="tx1"/>
                </a:solidFill>
                <a:effectLst/>
                <a:latin typeface="+mn-lt"/>
                <a:ea typeface="+mn-ea"/>
                <a:cs typeface="+mn-cs"/>
              </a:rPr>
              <a:t>(Student does not start by making a claim; not prompting other partner)</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are men working together in a group putting in steering wheels. </a:t>
            </a:r>
            <a:r>
              <a:rPr lang="en-US" sz="1200" b="1" kern="1200" dirty="0">
                <a:solidFill>
                  <a:schemeClr val="tx1"/>
                </a:solidFill>
                <a:effectLst/>
                <a:latin typeface="+mn-lt"/>
                <a:ea typeface="+mn-ea"/>
                <a:cs typeface="+mn-cs"/>
              </a:rPr>
              <a:t>(not prompting other partner)</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Many people are watching the men</a:t>
            </a:r>
            <a:r>
              <a:rPr lang="en-US" sz="1200" b="1" kern="1200" dirty="0">
                <a:solidFill>
                  <a:schemeClr val="tx1"/>
                </a:solidFill>
                <a:effectLst/>
                <a:latin typeface="+mn-lt"/>
                <a:ea typeface="+mn-ea"/>
                <a:cs typeface="+mn-cs"/>
              </a:rPr>
              <a:t>. (not prompting other partner)</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men getting the steering wheels are working together.  The workers put the steering wheel on the car</a:t>
            </a:r>
            <a:r>
              <a:rPr lang="en-US" sz="1200" b="1" kern="1200" dirty="0">
                <a:solidFill>
                  <a:schemeClr val="tx1"/>
                </a:solidFill>
                <a:effectLst/>
                <a:latin typeface="+mn-lt"/>
                <a:ea typeface="+mn-ea"/>
                <a:cs typeface="+mn-cs"/>
              </a:rPr>
              <a:t>. (not prompting other partner)</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two boys are really interested.  They are hanging over the wall to get a closer look at the men</a:t>
            </a:r>
            <a:r>
              <a:rPr lang="en-US" sz="1200" b="1" kern="1200" dirty="0">
                <a:solidFill>
                  <a:schemeClr val="tx1"/>
                </a:solidFill>
                <a:effectLst/>
                <a:latin typeface="+mn-lt"/>
                <a:ea typeface="+mn-ea"/>
                <a:cs typeface="+mn-cs"/>
              </a:rPr>
              <a:t>. (not using language of the skill; not using evidence from the text to support the claim)</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men putting in the steering wheels have different jobs. </a:t>
            </a:r>
            <a:r>
              <a:rPr lang="en-US" sz="1200" b="1" kern="1200" dirty="0">
                <a:solidFill>
                  <a:schemeClr val="tx1"/>
                </a:solidFill>
                <a:effectLst/>
                <a:latin typeface="+mn-lt"/>
                <a:ea typeface="+mn-ea"/>
                <a:cs typeface="+mn-cs"/>
              </a:rPr>
              <a:t>(not prompting other partner; not using evidence from the text to support the claim)</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dressed up people are learning about how to build things. </a:t>
            </a:r>
            <a:r>
              <a:rPr lang="en-US" sz="1200" b="1" kern="1200" dirty="0">
                <a:solidFill>
                  <a:schemeClr val="tx1"/>
                </a:solidFill>
                <a:effectLst/>
                <a:latin typeface="+mn-lt"/>
                <a:ea typeface="+mn-ea"/>
                <a:cs typeface="+mn-cs"/>
              </a:rPr>
              <a:t>(not using language of the skill; not using evidence from the text to support the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workers are showing the people how to work together. </a:t>
            </a:r>
            <a:r>
              <a:rPr lang="en-US" sz="1200" b="1" kern="1200" dirty="0">
                <a:solidFill>
                  <a:schemeClr val="tx1"/>
                </a:solidFill>
                <a:effectLst/>
                <a:latin typeface="+mn-lt"/>
                <a:ea typeface="+mn-ea"/>
                <a:cs typeface="+mn-cs"/>
              </a:rPr>
              <a:t>(not coming to a consensus)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 learn how to do something big, we need to watch and learn</a:t>
            </a:r>
            <a:r>
              <a:rPr lang="en-US" sz="12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(not coming to a consensus)</a:t>
            </a:r>
            <a:endParaRPr lang="en-US" sz="1200" kern="1200" dirty="0">
              <a:solidFill>
                <a:schemeClr val="tx1"/>
              </a:solidFill>
              <a:effectLst/>
              <a:latin typeface="+mn-lt"/>
              <a:ea typeface="+mn-ea"/>
              <a:cs typeface="+mn-cs"/>
            </a:endParaRPr>
          </a:p>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31</a:t>
            </a:fld>
            <a:endParaRPr lang="en-US" dirty="0"/>
          </a:p>
        </p:txBody>
      </p:sp>
    </p:spTree>
    <p:extLst>
      <p:ext uri="{BB962C8B-B14F-4D97-AF65-F5344CB8AC3E}">
        <p14:creationId xmlns:p14="http://schemas.microsoft.com/office/powerpoint/2010/main" val="3688224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704444-0A12-8349-BBD3-E05D86B7D237}" type="slidenum">
              <a:rPr lang="en-US" smtClean="0"/>
              <a:t>3</a:t>
            </a:fld>
            <a:endParaRPr lang="en-US"/>
          </a:p>
        </p:txBody>
      </p:sp>
    </p:spTree>
    <p:extLst>
      <p:ext uri="{BB962C8B-B14F-4D97-AF65-F5344CB8AC3E}">
        <p14:creationId xmlns:p14="http://schemas.microsoft.com/office/powerpoint/2010/main" val="16821787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Teacher along with students revise the text on chart paper or document reader.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Revised* Non-Model:</a:t>
            </a:r>
            <a:endParaRPr lang="en-US" sz="1200" kern="1200" dirty="0">
              <a:solidFill>
                <a:schemeClr val="tx1"/>
              </a:solidFill>
              <a:effectLst/>
              <a:latin typeface="+mn-lt"/>
              <a:ea typeface="+mn-ea"/>
              <a:cs typeface="+mn-cs"/>
            </a:endParaRPr>
          </a:p>
          <a:p>
            <a:r>
              <a:rPr lang="en-US" sz="1200" strike="sngStrike" kern="1200" dirty="0">
                <a:solidFill>
                  <a:schemeClr val="tx1"/>
                </a:solidFill>
                <a:effectLst/>
                <a:latin typeface="+mn-lt"/>
                <a:ea typeface="+mn-ea"/>
                <a:cs typeface="+mn-cs"/>
              </a:rPr>
              <a:t>*</a:t>
            </a:r>
            <a:r>
              <a:rPr lang="en-US" sz="1200" i="1" strike="sngStrike" kern="1200" dirty="0">
                <a:solidFill>
                  <a:schemeClr val="tx1"/>
                </a:solidFill>
                <a:effectLst/>
                <a:latin typeface="+mn-lt"/>
                <a:ea typeface="+mn-ea"/>
                <a:cs typeface="+mn-cs"/>
              </a:rPr>
              <a:t>text </a:t>
            </a:r>
            <a:r>
              <a:rPr lang="en-US" sz="1200" i="1" kern="1200" dirty="0">
                <a:solidFill>
                  <a:schemeClr val="tx1"/>
                </a:solidFill>
                <a:effectLst/>
                <a:latin typeface="+mn-lt"/>
                <a:ea typeface="+mn-ea"/>
                <a:cs typeface="+mn-cs"/>
              </a:rPr>
              <a:t>indicates what the teacher should cross out as the text is being revised. </a:t>
            </a: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Bold</a:t>
            </a:r>
            <a:r>
              <a:rPr lang="en-US" sz="1200" i="1" kern="1200" dirty="0">
                <a:solidFill>
                  <a:schemeClr val="tx1"/>
                </a:solidFill>
                <a:effectLst/>
                <a:latin typeface="+mn-lt"/>
                <a:ea typeface="+mn-ea"/>
                <a:cs typeface="+mn-cs"/>
              </a:rPr>
              <a:t> indicates language revised.</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 important idea from the text is that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a:t>
            </a:r>
            <a:r>
              <a:rPr lang="en-US" sz="1200" strike="sngStrike" kern="1200" dirty="0" err="1">
                <a:solidFill>
                  <a:schemeClr val="tx1"/>
                </a:solidFill>
                <a:effectLst/>
                <a:latin typeface="+mn-lt"/>
                <a:ea typeface="+mn-ea"/>
                <a:cs typeface="+mn-cs"/>
              </a:rPr>
              <a:t>Y</a:t>
            </a:r>
            <a:r>
              <a:rPr lang="en-US" sz="1200" kern="1200" dirty="0" err="1">
                <a:solidFill>
                  <a:schemeClr val="tx1"/>
                </a:solidFill>
                <a:effectLst/>
                <a:latin typeface="+mn-lt"/>
                <a:ea typeface="+mn-ea"/>
                <a:cs typeface="+mn-cs"/>
              </a:rPr>
              <a:t>ou</a:t>
            </a:r>
            <a:r>
              <a:rPr lang="en-US" sz="1200" kern="1200" dirty="0">
                <a:solidFill>
                  <a:schemeClr val="tx1"/>
                </a:solidFill>
                <a:effectLst/>
                <a:latin typeface="+mn-lt"/>
                <a:ea typeface="+mn-ea"/>
                <a:cs typeface="+mn-cs"/>
              </a:rPr>
              <a:t> need to work </a:t>
            </a:r>
            <a:r>
              <a:rPr lang="en-US" sz="1200" b="1" kern="1200" dirty="0">
                <a:solidFill>
                  <a:schemeClr val="tx1"/>
                </a:solidFill>
                <a:effectLst/>
                <a:latin typeface="+mn-lt"/>
                <a:ea typeface="+mn-ea"/>
                <a:cs typeface="+mn-cs"/>
              </a:rPr>
              <a:t>together to</a:t>
            </a:r>
            <a:r>
              <a:rPr lang="en-US" sz="1200" kern="1200" dirty="0">
                <a:solidFill>
                  <a:schemeClr val="tx1"/>
                </a:solidFill>
                <a:effectLst/>
                <a:latin typeface="+mn-lt"/>
                <a:ea typeface="+mn-ea"/>
                <a:cs typeface="+mn-cs"/>
              </a:rPr>
              <a:t> build cars.  </a:t>
            </a:r>
            <a:r>
              <a:rPr lang="en-US" sz="1200" b="1" kern="1200" dirty="0">
                <a:solidFill>
                  <a:schemeClr val="tx1"/>
                </a:solidFill>
                <a:effectLst/>
                <a:latin typeface="+mn-lt"/>
                <a:ea typeface="+mn-ea"/>
                <a:cs typeface="+mn-cs"/>
              </a:rPr>
              <a:t>What is your claim?</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 important idea is that</a:t>
            </a:r>
            <a:r>
              <a:rPr lang="en-US" sz="1200" kern="1200" dirty="0">
                <a:solidFill>
                  <a:schemeClr val="tx1"/>
                </a:solidFill>
                <a:effectLst/>
                <a:latin typeface="+mn-lt"/>
                <a:ea typeface="+mn-ea"/>
                <a:cs typeface="+mn-cs"/>
              </a:rPr>
              <a:t> people are interested in </a:t>
            </a:r>
            <a:r>
              <a:rPr lang="en-US" sz="1200" b="1" kern="1200" dirty="0">
                <a:solidFill>
                  <a:schemeClr val="tx1"/>
                </a:solidFill>
                <a:effectLst/>
                <a:latin typeface="+mn-lt"/>
                <a:ea typeface="+mn-ea"/>
                <a:cs typeface="+mn-cs"/>
              </a:rPr>
              <a:t>how to build</a:t>
            </a:r>
            <a:r>
              <a:rPr lang="en-US" sz="1200" kern="1200" dirty="0">
                <a:solidFill>
                  <a:schemeClr val="tx1"/>
                </a:solidFill>
                <a:effectLst/>
                <a:latin typeface="+mn-lt"/>
                <a:ea typeface="+mn-ea"/>
                <a:cs typeface="+mn-cs"/>
              </a:rPr>
              <a:t> cars. </a:t>
            </a:r>
            <a:r>
              <a:rPr lang="en-US" sz="1200" b="1" kern="1200" dirty="0">
                <a:solidFill>
                  <a:schemeClr val="tx1"/>
                </a:solidFill>
                <a:effectLst/>
                <a:latin typeface="+mn-lt"/>
                <a:ea typeface="+mn-ea"/>
                <a:cs typeface="+mn-cs"/>
              </a:rPr>
              <a:t>How can you support your claim with evidence?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 think that</a:t>
            </a:r>
            <a:r>
              <a:rPr lang="en-US" sz="1200"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t</a:t>
            </a:r>
            <a:r>
              <a:rPr lang="en-US" sz="1200" strike="sngStrike" kern="1200" dirty="0" err="1">
                <a:solidFill>
                  <a:schemeClr val="tx1"/>
                </a:solidFill>
                <a:effectLst/>
                <a:latin typeface="+mn-lt"/>
                <a:ea typeface="+mn-ea"/>
                <a:cs typeface="+mn-cs"/>
              </a:rPr>
              <a:t>T</a:t>
            </a:r>
            <a:r>
              <a:rPr lang="en-US" sz="1200" kern="1200" dirty="0" err="1">
                <a:solidFill>
                  <a:schemeClr val="tx1"/>
                </a:solidFill>
                <a:effectLst/>
                <a:latin typeface="+mn-lt"/>
                <a:ea typeface="+mn-ea"/>
                <a:cs typeface="+mn-cs"/>
              </a:rPr>
              <a:t>here</a:t>
            </a:r>
            <a:r>
              <a:rPr lang="en-US" sz="1200" kern="1200" dirty="0">
                <a:solidFill>
                  <a:schemeClr val="tx1"/>
                </a:solidFill>
                <a:effectLst/>
                <a:latin typeface="+mn-lt"/>
                <a:ea typeface="+mn-ea"/>
                <a:cs typeface="+mn-cs"/>
              </a:rPr>
              <a:t> are men working together in a group putting in steering wheels.  </a:t>
            </a:r>
            <a:r>
              <a:rPr lang="en-US" sz="1200" b="1" kern="1200" dirty="0">
                <a:solidFill>
                  <a:schemeClr val="tx1"/>
                </a:solidFill>
                <a:effectLst/>
                <a:latin typeface="+mn-lt"/>
                <a:ea typeface="+mn-ea"/>
                <a:cs typeface="+mn-cs"/>
              </a:rPr>
              <a:t>How can you support your claim with evidence?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 think that</a:t>
            </a:r>
            <a:r>
              <a:rPr lang="en-US" sz="1200" kern="1200" dirty="0">
                <a:solidFill>
                  <a:schemeClr val="tx1"/>
                </a:solidFill>
                <a:effectLst/>
                <a:latin typeface="+mn-lt"/>
                <a:ea typeface="+mn-ea"/>
                <a:cs typeface="+mn-cs"/>
              </a:rPr>
              <a:t> the many people </a:t>
            </a:r>
            <a:r>
              <a:rPr lang="en-US" sz="1200" b="1" kern="1200" dirty="0">
                <a:solidFill>
                  <a:schemeClr val="tx1"/>
                </a:solidFill>
                <a:effectLst/>
                <a:latin typeface="+mn-lt"/>
                <a:ea typeface="+mn-ea"/>
                <a:cs typeface="+mn-cs"/>
              </a:rPr>
              <a:t>in the back</a:t>
            </a:r>
            <a:r>
              <a:rPr lang="en-US" sz="1200" kern="1200" dirty="0">
                <a:solidFill>
                  <a:schemeClr val="tx1"/>
                </a:solidFill>
                <a:effectLst/>
                <a:latin typeface="+mn-lt"/>
                <a:ea typeface="+mn-ea"/>
                <a:cs typeface="+mn-cs"/>
              </a:rPr>
              <a:t> are watching the men</a:t>
            </a:r>
            <a:r>
              <a:rPr lang="en-US" sz="1200" b="1" kern="1200" dirty="0">
                <a:solidFill>
                  <a:schemeClr val="tx1"/>
                </a:solidFill>
                <a:effectLst/>
                <a:latin typeface="+mn-lt"/>
                <a:ea typeface="+mn-ea"/>
                <a:cs typeface="+mn-cs"/>
              </a:rPr>
              <a:t> work because they want to learn how to build cars. How can you support your claim with evidence?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 think </a:t>
            </a:r>
            <a:r>
              <a:rPr lang="en-US" sz="1200" b="1" kern="1200" dirty="0" err="1">
                <a:solidFill>
                  <a:schemeClr val="tx1"/>
                </a:solidFill>
                <a:effectLst/>
                <a:latin typeface="+mn-lt"/>
                <a:ea typeface="+mn-ea"/>
                <a:cs typeface="+mn-cs"/>
              </a:rPr>
              <a:t>t</a:t>
            </a:r>
            <a:r>
              <a:rPr lang="en-US" sz="1200" strike="sngStrike" kern="1200" dirty="0" err="1">
                <a:solidFill>
                  <a:schemeClr val="tx1"/>
                </a:solidFill>
                <a:effectLst/>
                <a:latin typeface="+mn-lt"/>
                <a:ea typeface="+mn-ea"/>
                <a:cs typeface="+mn-cs"/>
              </a:rPr>
              <a:t>T</a:t>
            </a:r>
            <a:r>
              <a:rPr lang="en-US" sz="1200" kern="1200" dirty="0" err="1">
                <a:solidFill>
                  <a:schemeClr val="tx1"/>
                </a:solidFill>
                <a:effectLst/>
                <a:latin typeface="+mn-lt"/>
                <a:ea typeface="+mn-ea"/>
                <a:cs typeface="+mn-cs"/>
              </a:rPr>
              <a:t>he</a:t>
            </a:r>
            <a:r>
              <a:rPr lang="en-US" sz="1200" kern="1200" dirty="0">
                <a:solidFill>
                  <a:schemeClr val="tx1"/>
                </a:solidFill>
                <a:effectLst/>
                <a:latin typeface="+mn-lt"/>
                <a:ea typeface="+mn-ea"/>
                <a:cs typeface="+mn-cs"/>
              </a:rPr>
              <a:t> men getting the steering wheels are working together </a:t>
            </a:r>
            <a:r>
              <a:rPr lang="en-US" sz="1200" b="1" kern="1200" dirty="0">
                <a:solidFill>
                  <a:schemeClr val="tx1"/>
                </a:solidFill>
                <a:effectLst/>
                <a:latin typeface="+mn-lt"/>
                <a:ea typeface="+mn-ea"/>
                <a:cs typeface="+mn-cs"/>
              </a:rPr>
              <a:t>because one man grabs the steering wheel and the other one hands it to the other workers.</a:t>
            </a:r>
            <a:r>
              <a:rPr lang="en-US" sz="1200" kern="1200" dirty="0">
                <a:solidFill>
                  <a:schemeClr val="tx1"/>
                </a:solidFill>
                <a:effectLst/>
                <a:latin typeface="+mn-lt"/>
                <a:ea typeface="+mn-ea"/>
                <a:cs typeface="+mn-cs"/>
              </a:rPr>
              <a:t>  The workers put the steering wheel on the car</a:t>
            </a:r>
            <a:r>
              <a:rPr lang="en-US" sz="1200" b="1" kern="1200" dirty="0">
                <a:solidFill>
                  <a:schemeClr val="tx1"/>
                </a:solidFill>
                <a:effectLst/>
                <a:latin typeface="+mn-lt"/>
                <a:ea typeface="+mn-ea"/>
                <a:cs typeface="+mn-cs"/>
              </a:rPr>
              <a:t> together</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 How can you support your claim with evidence?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 think that </a:t>
            </a:r>
            <a:r>
              <a:rPr lang="en-US" sz="1200" b="1" kern="1200" dirty="0" err="1">
                <a:solidFill>
                  <a:schemeClr val="tx1"/>
                </a:solidFill>
                <a:effectLst/>
                <a:latin typeface="+mn-lt"/>
                <a:ea typeface="+mn-ea"/>
                <a:cs typeface="+mn-cs"/>
              </a:rPr>
              <a:t>t</a:t>
            </a:r>
            <a:r>
              <a:rPr lang="en-US" sz="1200" strike="sngStrike" kern="1200" dirty="0" err="1">
                <a:solidFill>
                  <a:schemeClr val="tx1"/>
                </a:solidFill>
                <a:effectLst/>
                <a:latin typeface="+mn-lt"/>
                <a:ea typeface="+mn-ea"/>
                <a:cs typeface="+mn-cs"/>
              </a:rPr>
              <a:t>T</a:t>
            </a:r>
            <a:r>
              <a:rPr lang="en-US" sz="1200" kern="1200" dirty="0" err="1">
                <a:solidFill>
                  <a:schemeClr val="tx1"/>
                </a:solidFill>
                <a:effectLst/>
                <a:latin typeface="+mn-lt"/>
                <a:ea typeface="+mn-ea"/>
                <a:cs typeface="+mn-cs"/>
              </a:rPr>
              <a:t>he</a:t>
            </a:r>
            <a:r>
              <a:rPr lang="en-US" sz="1200" kern="1200" dirty="0">
                <a:solidFill>
                  <a:schemeClr val="tx1"/>
                </a:solidFill>
                <a:effectLst/>
                <a:latin typeface="+mn-lt"/>
                <a:ea typeface="+mn-ea"/>
                <a:cs typeface="+mn-cs"/>
              </a:rPr>
              <a:t> two boys are really interested.  They are hanging over the wall to get a closer look at the men </a:t>
            </a:r>
            <a:r>
              <a:rPr lang="en-US" sz="1200" b="1" kern="1200" dirty="0">
                <a:solidFill>
                  <a:schemeClr val="tx1"/>
                </a:solidFill>
                <a:effectLst/>
                <a:latin typeface="+mn-lt"/>
                <a:ea typeface="+mn-ea"/>
                <a:cs typeface="+mn-cs"/>
              </a:rPr>
              <a:t>who build the cars.  How can you support your claim with evidence?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 think that</a:t>
            </a:r>
            <a:r>
              <a:rPr lang="en-US" sz="1200"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t</a:t>
            </a:r>
            <a:r>
              <a:rPr lang="en-US" sz="1200" strike="sngStrike" kern="1200" dirty="0" err="1">
                <a:solidFill>
                  <a:schemeClr val="tx1"/>
                </a:solidFill>
                <a:effectLst/>
                <a:latin typeface="+mn-lt"/>
                <a:ea typeface="+mn-ea"/>
                <a:cs typeface="+mn-cs"/>
              </a:rPr>
              <a:t>T</a:t>
            </a:r>
            <a:r>
              <a:rPr lang="en-US" sz="1200" kern="1200" dirty="0" err="1">
                <a:solidFill>
                  <a:schemeClr val="tx1"/>
                </a:solidFill>
                <a:effectLst/>
                <a:latin typeface="+mn-lt"/>
                <a:ea typeface="+mn-ea"/>
                <a:cs typeface="+mn-cs"/>
              </a:rPr>
              <a:t>he</a:t>
            </a:r>
            <a:r>
              <a:rPr lang="en-US" sz="1200" kern="1200" dirty="0">
                <a:solidFill>
                  <a:schemeClr val="tx1"/>
                </a:solidFill>
                <a:effectLst/>
                <a:latin typeface="+mn-lt"/>
                <a:ea typeface="+mn-ea"/>
                <a:cs typeface="+mn-cs"/>
              </a:rPr>
              <a:t> men putting in the steering wheels have different jobs.  </a:t>
            </a:r>
            <a:r>
              <a:rPr lang="en-US" sz="1200" b="1" kern="1200" dirty="0">
                <a:solidFill>
                  <a:schemeClr val="tx1"/>
                </a:solidFill>
                <a:effectLst/>
                <a:latin typeface="+mn-lt"/>
                <a:ea typeface="+mn-ea"/>
                <a:cs typeface="+mn-cs"/>
              </a:rPr>
              <a:t>Two men bring the steering wheel and others attach it to the car.  They work together.  Now what do you think is happening?</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 think</a:t>
            </a:r>
            <a:r>
              <a:rPr lang="en-US" sz="1200"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t</a:t>
            </a:r>
            <a:r>
              <a:rPr lang="en-US" sz="1200" strike="sngStrike" kern="1200" dirty="0" err="1">
                <a:solidFill>
                  <a:schemeClr val="tx1"/>
                </a:solidFill>
                <a:effectLst/>
                <a:latin typeface="+mn-lt"/>
                <a:ea typeface="+mn-ea"/>
                <a:cs typeface="+mn-cs"/>
              </a:rPr>
              <a:t>T</a:t>
            </a:r>
            <a:r>
              <a:rPr lang="en-US" sz="1200" kern="1200" dirty="0" err="1">
                <a:solidFill>
                  <a:schemeClr val="tx1"/>
                </a:solidFill>
                <a:effectLst/>
                <a:latin typeface="+mn-lt"/>
                <a:ea typeface="+mn-ea"/>
                <a:cs typeface="+mn-cs"/>
              </a:rPr>
              <a:t>he</a:t>
            </a:r>
            <a:r>
              <a:rPr lang="en-US" sz="1200" kern="1200" dirty="0">
                <a:solidFill>
                  <a:schemeClr val="tx1"/>
                </a:solidFill>
                <a:effectLst/>
                <a:latin typeface="+mn-lt"/>
                <a:ea typeface="+mn-ea"/>
                <a:cs typeface="+mn-cs"/>
              </a:rPr>
              <a:t> dressed up people are learning about how to build things </a:t>
            </a:r>
            <a:r>
              <a:rPr lang="en-US" sz="1200" b="1" kern="1200" dirty="0">
                <a:solidFill>
                  <a:schemeClr val="tx1"/>
                </a:solidFill>
                <a:effectLst/>
                <a:latin typeface="+mn-lt"/>
                <a:ea typeface="+mn-ea"/>
                <a:cs typeface="+mn-cs"/>
              </a:rPr>
              <a:t>by watching the men build cars together.  How can we come to an agreement?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 think that </a:t>
            </a:r>
            <a:r>
              <a:rPr lang="en-US" sz="1200" b="1" kern="1200" dirty="0" err="1">
                <a:solidFill>
                  <a:schemeClr val="tx1"/>
                </a:solidFill>
                <a:effectLst/>
                <a:latin typeface="+mn-lt"/>
                <a:ea typeface="+mn-ea"/>
                <a:cs typeface="+mn-cs"/>
              </a:rPr>
              <a:t>t</a:t>
            </a:r>
            <a:r>
              <a:rPr lang="en-US" sz="1200" strike="sngStrike" kern="1200" dirty="0" err="1">
                <a:solidFill>
                  <a:schemeClr val="tx1"/>
                </a:solidFill>
                <a:effectLst/>
                <a:latin typeface="+mn-lt"/>
                <a:ea typeface="+mn-ea"/>
                <a:cs typeface="+mn-cs"/>
              </a:rPr>
              <a:t>T</a:t>
            </a:r>
            <a:r>
              <a:rPr lang="en-US" sz="1200" kern="1200" dirty="0" err="1">
                <a:solidFill>
                  <a:schemeClr val="tx1"/>
                </a:solidFill>
                <a:effectLst/>
                <a:latin typeface="+mn-lt"/>
                <a:ea typeface="+mn-ea"/>
                <a:cs typeface="+mn-cs"/>
              </a:rPr>
              <a:t>he</a:t>
            </a:r>
            <a:r>
              <a:rPr lang="en-US" sz="1200" kern="1200" dirty="0">
                <a:solidFill>
                  <a:schemeClr val="tx1"/>
                </a:solidFill>
                <a:effectLst/>
                <a:latin typeface="+mn-lt"/>
                <a:ea typeface="+mn-ea"/>
                <a:cs typeface="+mn-cs"/>
              </a:rPr>
              <a:t> workers are showing the people how to work together</a:t>
            </a:r>
            <a:r>
              <a:rPr lang="en-US" sz="1200" b="1" kern="1200" dirty="0">
                <a:solidFill>
                  <a:schemeClr val="tx1"/>
                </a:solidFill>
                <a:effectLst/>
                <a:latin typeface="+mn-lt"/>
                <a:ea typeface="+mn-ea"/>
                <a:cs typeface="+mn-cs"/>
              </a:rPr>
              <a:t> to build cars. Can we come to an agreement?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 think the important idea is </a:t>
            </a:r>
            <a:r>
              <a:rPr lang="en-US" sz="1200" b="1" kern="1200" dirty="0" err="1">
                <a:solidFill>
                  <a:schemeClr val="tx1"/>
                </a:solidFill>
                <a:effectLst/>
                <a:latin typeface="+mn-lt"/>
                <a:ea typeface="+mn-ea"/>
                <a:cs typeface="+mn-cs"/>
              </a:rPr>
              <a:t>t</a:t>
            </a:r>
            <a:r>
              <a:rPr lang="en-US" sz="1200" strike="sngStrike" kern="1200" dirty="0" err="1">
                <a:solidFill>
                  <a:schemeClr val="tx1"/>
                </a:solidFill>
                <a:effectLst/>
                <a:latin typeface="+mn-lt"/>
                <a:ea typeface="+mn-ea"/>
                <a:cs typeface="+mn-cs"/>
              </a:rPr>
              <a:t>T</a:t>
            </a:r>
            <a:r>
              <a:rPr lang="en-US" sz="1200" kern="1200" dirty="0" err="1">
                <a:solidFill>
                  <a:schemeClr val="tx1"/>
                </a:solidFill>
                <a:effectLst/>
                <a:latin typeface="+mn-lt"/>
                <a:ea typeface="+mn-ea"/>
                <a:cs typeface="+mn-cs"/>
              </a:rPr>
              <a:t>o</a:t>
            </a:r>
            <a:r>
              <a:rPr lang="en-US" sz="1200" kern="1200" dirty="0">
                <a:solidFill>
                  <a:schemeClr val="tx1"/>
                </a:solidFill>
                <a:effectLst/>
                <a:latin typeface="+mn-lt"/>
                <a:ea typeface="+mn-ea"/>
                <a:cs typeface="+mn-cs"/>
              </a:rPr>
              <a:t> learn how to do something big, we need to watch and learn </a:t>
            </a:r>
            <a:r>
              <a:rPr lang="en-US" sz="1200" b="1" kern="1200" dirty="0">
                <a:solidFill>
                  <a:schemeClr val="tx1"/>
                </a:solidFill>
                <a:effectLst/>
                <a:latin typeface="+mn-lt"/>
                <a:ea typeface="+mn-ea"/>
                <a:cs typeface="+mn-cs"/>
              </a:rPr>
              <a:t>from people who know how to work together to build things.</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3. Refer to class revised </a:t>
            </a:r>
            <a:r>
              <a:rPr lang="en-US" sz="1200" b="1" kern="1200" dirty="0">
                <a:solidFill>
                  <a:schemeClr val="tx1"/>
                </a:solidFill>
                <a:effectLst/>
                <a:latin typeface="+mn-lt"/>
                <a:ea typeface="+mn-ea"/>
                <a:cs typeface="+mn-cs"/>
              </a:rPr>
              <a:t>Non-Model</a:t>
            </a:r>
            <a:r>
              <a:rPr lang="en-US" sz="1200" kern="1200" dirty="0">
                <a:solidFill>
                  <a:schemeClr val="tx1"/>
                </a:solidFill>
                <a:effectLst/>
                <a:latin typeface="+mn-lt"/>
                <a:ea typeface="+mn-ea"/>
                <a:cs typeface="+mn-cs"/>
              </a:rPr>
              <a:t>, have pairs read. </a:t>
            </a:r>
            <a:endParaRPr lang="en-US" sz="1200" b="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9CD54EF-5EA7-B24D-A4DC-5335C33AAAC9}" type="slidenum">
              <a:rPr lang="en-US" smtClean="0"/>
              <a:t>32</a:t>
            </a:fld>
            <a:endParaRPr lang="en-US"/>
          </a:p>
        </p:txBody>
      </p:sp>
    </p:spTree>
    <p:extLst>
      <p:ext uri="{BB962C8B-B14F-4D97-AF65-F5344CB8AC3E}">
        <p14:creationId xmlns:p14="http://schemas.microsoft.com/office/powerpoint/2010/main" val="42515671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endParaRPr lang="en-US" dirty="0"/>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33</a:t>
            </a:fld>
            <a:endParaRPr lang="en-US"/>
          </a:p>
        </p:txBody>
      </p:sp>
    </p:spTree>
    <p:extLst>
      <p:ext uri="{BB962C8B-B14F-4D97-AF65-F5344CB8AC3E}">
        <p14:creationId xmlns:p14="http://schemas.microsoft.com/office/powerpoint/2010/main" val="23058910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Teacher will review ELD objective. </a:t>
            </a:r>
            <a:endParaRPr lang="en-US" dirty="0"/>
          </a:p>
          <a:p>
            <a:r>
              <a:rPr lang="en-US" sz="1200" i="1" kern="1200" dirty="0">
                <a:solidFill>
                  <a:schemeClr val="tx1"/>
                </a:solidFill>
                <a:effectLst/>
                <a:latin typeface="+mn-lt"/>
                <a:ea typeface="+mn-ea"/>
                <a:cs typeface="+mn-cs"/>
              </a:rPr>
              <a:t>Today we revised a </a:t>
            </a:r>
            <a:r>
              <a:rPr lang="en-US" sz="1200" b="1" i="1" kern="1200" dirty="0">
                <a:solidFill>
                  <a:schemeClr val="tx1"/>
                </a:solidFill>
                <a:effectLst/>
                <a:latin typeface="+mn-lt"/>
                <a:ea typeface="+mn-ea"/>
                <a:cs typeface="+mn-cs"/>
              </a:rPr>
              <a:t>NEGOTIATE Non-­‐‑Model </a:t>
            </a:r>
            <a:r>
              <a:rPr lang="en-US" sz="1200" i="1" kern="1200" dirty="0">
                <a:solidFill>
                  <a:schemeClr val="tx1"/>
                </a:solidFill>
                <a:effectLst/>
                <a:latin typeface="+mn-lt"/>
                <a:ea typeface="+mn-ea"/>
                <a:cs typeface="+mn-cs"/>
              </a:rPr>
              <a:t>Constructive Conversation. We took turns and shared ideas based on a visual text. </a:t>
            </a:r>
            <a:endParaRPr lang="en-US" dirty="0"/>
          </a:p>
          <a:p>
            <a:r>
              <a:rPr lang="en-US" sz="1200" kern="1200" dirty="0">
                <a:solidFill>
                  <a:schemeClr val="tx1"/>
                </a:solidFill>
                <a:effectLst/>
                <a:latin typeface="+mn-lt"/>
                <a:ea typeface="+mn-ea"/>
                <a:cs typeface="+mn-cs"/>
              </a:rPr>
              <a:t>Teacher asks students the following: </a:t>
            </a:r>
            <a:endParaRPr lang="en-US" dirty="0"/>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How did we meet today’s objective of using the Constructive Conversation Skill of </a:t>
            </a:r>
            <a:r>
              <a:rPr lang="en-US" sz="1200" b="1" i="1" kern="1200" dirty="0">
                <a:solidFill>
                  <a:schemeClr val="tx1"/>
                </a:solidFill>
                <a:effectLst/>
                <a:latin typeface="+mn-lt"/>
                <a:ea typeface="+mn-ea"/>
                <a:cs typeface="+mn-cs"/>
              </a:rPr>
              <a:t>NEGOTIATE</a:t>
            </a:r>
            <a:r>
              <a:rPr lang="en-US" sz="1200" i="1"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How did you:</a:t>
            </a:r>
            <a:br>
              <a:rPr lang="en-US" sz="1200" i="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 </a:t>
            </a:r>
            <a:r>
              <a:rPr lang="en-US" sz="1200" i="1" kern="1200" dirty="0">
                <a:solidFill>
                  <a:schemeClr val="tx1"/>
                </a:solidFill>
                <a:effectLst/>
                <a:latin typeface="+mn-lt"/>
                <a:ea typeface="+mn-ea"/>
                <a:cs typeface="+mn-cs"/>
              </a:rPr>
              <a:t>use the language of the skill </a:t>
            </a:r>
            <a:r>
              <a:rPr lang="en-US" sz="1200" kern="1200" dirty="0">
                <a:solidFill>
                  <a:schemeClr val="tx1"/>
                </a:solidFill>
                <a:effectLst/>
                <a:latin typeface="+mn-lt"/>
                <a:ea typeface="+mn-ea"/>
                <a:cs typeface="+mn-cs"/>
              </a:rPr>
              <a:t>o </a:t>
            </a:r>
            <a:r>
              <a:rPr lang="en-US" sz="1200" i="1" kern="1200" dirty="0">
                <a:solidFill>
                  <a:schemeClr val="tx1"/>
                </a:solidFill>
                <a:effectLst/>
                <a:latin typeface="+mn-lt"/>
                <a:ea typeface="+mn-ea"/>
                <a:cs typeface="+mn-cs"/>
              </a:rPr>
              <a:t>use your conversation voice </a:t>
            </a:r>
            <a:endParaRPr lang="en-US" dirty="0">
              <a:effectLst/>
            </a:endParaRPr>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Work with your conversation partner to do the following:</a:t>
            </a:r>
            <a:br>
              <a:rPr lang="en-US" sz="1200" i="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 </a:t>
            </a:r>
            <a:r>
              <a:rPr lang="en-US" sz="1200" i="1" kern="1200" dirty="0">
                <a:solidFill>
                  <a:schemeClr val="tx1"/>
                </a:solidFill>
                <a:effectLst/>
                <a:latin typeface="+mn-lt"/>
                <a:ea typeface="+mn-ea"/>
                <a:cs typeface="+mn-cs"/>
              </a:rPr>
              <a:t>Identify three things that you did to meet today’s objective </a:t>
            </a:r>
            <a:r>
              <a:rPr lang="en-US" sz="1200" kern="1200" dirty="0">
                <a:solidFill>
                  <a:schemeClr val="tx1"/>
                </a:solidFill>
                <a:effectLst/>
                <a:latin typeface="+mn-lt"/>
                <a:ea typeface="+mn-ea"/>
                <a:cs typeface="+mn-cs"/>
              </a:rPr>
              <a:t>o </a:t>
            </a:r>
            <a:r>
              <a:rPr lang="en-US" sz="1200" i="1" kern="1200" dirty="0">
                <a:solidFill>
                  <a:schemeClr val="tx1"/>
                </a:solidFill>
                <a:effectLst/>
                <a:latin typeface="+mn-lt"/>
                <a:ea typeface="+mn-ea"/>
                <a:cs typeface="+mn-cs"/>
              </a:rPr>
              <a:t>Share and explain the three things to your partner </a:t>
            </a:r>
            <a:endParaRPr lang="en-US" dirty="0">
              <a:effectLst/>
            </a:endParaRPr>
          </a:p>
          <a:p>
            <a:r>
              <a:rPr lang="en-US" sz="1200" kern="1200" dirty="0">
                <a:solidFill>
                  <a:schemeClr val="tx1"/>
                </a:solidFill>
                <a:effectLst/>
                <a:latin typeface="+mn-lt"/>
                <a:ea typeface="+mn-ea"/>
                <a:cs typeface="+mn-cs"/>
              </a:rPr>
              <a:t>Teacher calls on three students and they tell the class what was done today. </a:t>
            </a:r>
            <a:endParaRPr lang="en-US" dirty="0">
              <a:effectLst/>
            </a:endParaRPr>
          </a:p>
        </p:txBody>
      </p:sp>
      <p:sp>
        <p:nvSpPr>
          <p:cNvPr id="4" name="Slide Number Placeholder 3"/>
          <p:cNvSpPr>
            <a:spLocks noGrp="1"/>
          </p:cNvSpPr>
          <p:nvPr>
            <p:ph type="sldNum" sz="quarter" idx="10"/>
          </p:nvPr>
        </p:nvSpPr>
        <p:spPr/>
        <p:txBody>
          <a:bodyPr/>
          <a:lstStyle/>
          <a:p>
            <a:fld id="{31A48FC9-8C8D-AE4F-BD56-6FBD4329B8F0}" type="slidenum">
              <a:rPr lang="en-US" smtClean="0"/>
              <a:t>34</a:t>
            </a:fld>
            <a:endParaRPr lang="en-US"/>
          </a:p>
        </p:txBody>
      </p:sp>
    </p:spTree>
    <p:extLst>
      <p:ext uri="{BB962C8B-B14F-4D97-AF65-F5344CB8AC3E}">
        <p14:creationId xmlns:p14="http://schemas.microsoft.com/office/powerpoint/2010/main" val="20686618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Teacher will review ELD objective. </a:t>
            </a:r>
            <a:endParaRPr lang="en-US" dirty="0"/>
          </a:p>
          <a:p>
            <a:r>
              <a:rPr lang="en-US" sz="1200" i="1" kern="1200" dirty="0">
                <a:solidFill>
                  <a:schemeClr val="tx1"/>
                </a:solidFill>
                <a:effectLst/>
                <a:latin typeface="+mn-lt"/>
                <a:ea typeface="+mn-ea"/>
                <a:cs typeface="+mn-cs"/>
              </a:rPr>
              <a:t>Today we revised a </a:t>
            </a:r>
            <a:r>
              <a:rPr lang="en-US" sz="1200" b="1" i="1" kern="1200" dirty="0">
                <a:solidFill>
                  <a:schemeClr val="tx1"/>
                </a:solidFill>
                <a:effectLst/>
                <a:latin typeface="+mn-lt"/>
                <a:ea typeface="+mn-ea"/>
                <a:cs typeface="+mn-cs"/>
              </a:rPr>
              <a:t>NEGOTIATE Non-­‐‑Model </a:t>
            </a:r>
            <a:r>
              <a:rPr lang="en-US" sz="1200" i="1" kern="1200" dirty="0">
                <a:solidFill>
                  <a:schemeClr val="tx1"/>
                </a:solidFill>
                <a:effectLst/>
                <a:latin typeface="+mn-lt"/>
                <a:ea typeface="+mn-ea"/>
                <a:cs typeface="+mn-cs"/>
              </a:rPr>
              <a:t>Constructive Conversation. We took turns and shared ideas based on a visual text. </a:t>
            </a:r>
            <a:endParaRPr lang="en-US" dirty="0"/>
          </a:p>
          <a:p>
            <a:r>
              <a:rPr lang="en-US" sz="1200" kern="1200" dirty="0">
                <a:solidFill>
                  <a:schemeClr val="tx1"/>
                </a:solidFill>
                <a:effectLst/>
                <a:latin typeface="+mn-lt"/>
                <a:ea typeface="+mn-ea"/>
                <a:cs typeface="+mn-cs"/>
              </a:rPr>
              <a:t>Teacher asks students the following: </a:t>
            </a:r>
            <a:endParaRPr lang="en-US" dirty="0"/>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How did we meet today’s objective of using the Constructive Conversation Skill of </a:t>
            </a:r>
            <a:r>
              <a:rPr lang="en-US" sz="1200" b="1" i="1" kern="1200" dirty="0">
                <a:solidFill>
                  <a:schemeClr val="tx1"/>
                </a:solidFill>
                <a:effectLst/>
                <a:latin typeface="+mn-lt"/>
                <a:ea typeface="+mn-ea"/>
                <a:cs typeface="+mn-cs"/>
              </a:rPr>
              <a:t>NEGOTIATE</a:t>
            </a:r>
            <a:r>
              <a:rPr lang="en-US" sz="1200" i="1"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How did you:</a:t>
            </a:r>
            <a:br>
              <a:rPr lang="en-US" sz="1200" i="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 </a:t>
            </a:r>
            <a:r>
              <a:rPr lang="en-US" sz="1200" i="1" kern="1200" dirty="0">
                <a:solidFill>
                  <a:schemeClr val="tx1"/>
                </a:solidFill>
                <a:effectLst/>
                <a:latin typeface="+mn-lt"/>
                <a:ea typeface="+mn-ea"/>
                <a:cs typeface="+mn-cs"/>
              </a:rPr>
              <a:t>use the language of the skill </a:t>
            </a:r>
            <a:r>
              <a:rPr lang="en-US" sz="1200" kern="1200" dirty="0">
                <a:solidFill>
                  <a:schemeClr val="tx1"/>
                </a:solidFill>
                <a:effectLst/>
                <a:latin typeface="+mn-lt"/>
                <a:ea typeface="+mn-ea"/>
                <a:cs typeface="+mn-cs"/>
              </a:rPr>
              <a:t>o </a:t>
            </a:r>
            <a:r>
              <a:rPr lang="en-US" sz="1200" i="1" kern="1200" dirty="0">
                <a:solidFill>
                  <a:schemeClr val="tx1"/>
                </a:solidFill>
                <a:effectLst/>
                <a:latin typeface="+mn-lt"/>
                <a:ea typeface="+mn-ea"/>
                <a:cs typeface="+mn-cs"/>
              </a:rPr>
              <a:t>use your conversation voice </a:t>
            </a:r>
            <a:endParaRPr lang="en-US" dirty="0">
              <a:effectLst/>
            </a:endParaRPr>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Work with your conversation partner to do the following:</a:t>
            </a:r>
            <a:br>
              <a:rPr lang="en-US" sz="1200" i="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 </a:t>
            </a:r>
            <a:r>
              <a:rPr lang="en-US" sz="1200" i="1" kern="1200" dirty="0">
                <a:solidFill>
                  <a:schemeClr val="tx1"/>
                </a:solidFill>
                <a:effectLst/>
                <a:latin typeface="+mn-lt"/>
                <a:ea typeface="+mn-ea"/>
                <a:cs typeface="+mn-cs"/>
              </a:rPr>
              <a:t>Identify three things that you did to meet today’s objective </a:t>
            </a:r>
            <a:r>
              <a:rPr lang="en-US" sz="1200" kern="1200" dirty="0">
                <a:solidFill>
                  <a:schemeClr val="tx1"/>
                </a:solidFill>
                <a:effectLst/>
                <a:latin typeface="+mn-lt"/>
                <a:ea typeface="+mn-ea"/>
                <a:cs typeface="+mn-cs"/>
              </a:rPr>
              <a:t>o </a:t>
            </a:r>
            <a:r>
              <a:rPr lang="en-US" sz="1200" i="1" kern="1200" dirty="0">
                <a:solidFill>
                  <a:schemeClr val="tx1"/>
                </a:solidFill>
                <a:effectLst/>
                <a:latin typeface="+mn-lt"/>
                <a:ea typeface="+mn-ea"/>
                <a:cs typeface="+mn-cs"/>
              </a:rPr>
              <a:t>Share and explain the three things to your partner </a:t>
            </a:r>
            <a:endParaRPr lang="en-US" dirty="0">
              <a:effectLst/>
            </a:endParaRPr>
          </a:p>
          <a:p>
            <a:r>
              <a:rPr lang="en-US" sz="1200" kern="1200" dirty="0">
                <a:solidFill>
                  <a:schemeClr val="tx1"/>
                </a:solidFill>
                <a:effectLst/>
                <a:latin typeface="+mn-lt"/>
                <a:ea typeface="+mn-ea"/>
                <a:cs typeface="+mn-cs"/>
              </a:rPr>
              <a:t>Teacher calls on three students and they tell the class what was done today. </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82704444-0A12-8349-BBD3-E05D86B7D237}" type="slidenum">
              <a:rPr lang="en-US" smtClean="0"/>
              <a:t>35</a:t>
            </a:fld>
            <a:endParaRPr lang="en-US"/>
          </a:p>
        </p:txBody>
      </p:sp>
    </p:spTree>
    <p:extLst>
      <p:ext uri="{BB962C8B-B14F-4D97-AF65-F5344CB8AC3E}">
        <p14:creationId xmlns:p14="http://schemas.microsoft.com/office/powerpoint/2010/main" val="3750157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36</a:t>
            </a:fld>
            <a:endParaRPr lang="en-US"/>
          </a:p>
        </p:txBody>
      </p:sp>
    </p:spTree>
    <p:extLst>
      <p:ext uri="{BB962C8B-B14F-4D97-AF65-F5344CB8AC3E}">
        <p14:creationId xmlns:p14="http://schemas.microsoft.com/office/powerpoint/2010/main" val="22784853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Today we are going to practice the Constructive Conversation</a:t>
            </a:r>
            <a:r>
              <a:rPr lang="en-US" sz="1200" baseline="0" dirty="0"/>
              <a:t> Skill FORTIFY.  When we observe or read something new we have many thoughts and ideas.  As we engage in a FORTIFY conversation, our job as speakers is to create and take ownership of our ideas.  As listeners our role is to value and foster them same or different ideas we hear.  </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37</a:t>
            </a:fld>
            <a:endParaRPr lang="en-US"/>
          </a:p>
        </p:txBody>
      </p:sp>
    </p:spTree>
    <p:extLst>
      <p:ext uri="{BB962C8B-B14F-4D97-AF65-F5344CB8AC3E}">
        <p14:creationId xmlns:p14="http://schemas.microsoft.com/office/powerpoint/2010/main" val="35103878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Let’s chorally read the </a:t>
            </a:r>
            <a:r>
              <a:rPr lang="en-US" sz="1200" b="1" kern="1200" dirty="0">
                <a:solidFill>
                  <a:schemeClr val="tx1"/>
                </a:solidFill>
                <a:effectLst/>
                <a:latin typeface="+mn-lt"/>
                <a:ea typeface="+mn-ea"/>
                <a:cs typeface="+mn-cs"/>
              </a:rPr>
              <a:t>Conversation Norms Poster</a:t>
            </a:r>
            <a:r>
              <a:rPr lang="en-US" sz="1200" i="1" kern="1200" dirty="0">
                <a:solidFill>
                  <a:schemeClr val="tx1"/>
                </a:solidFill>
                <a:effectLst/>
                <a:latin typeface="+mn-lt"/>
                <a:ea typeface="+mn-ea"/>
                <a:cs typeface="+mn-cs"/>
              </a:rPr>
              <a:t>. </a:t>
            </a:r>
          </a:p>
          <a:p>
            <a:endParaRPr lang="en-US" dirty="0"/>
          </a:p>
          <a:p>
            <a:r>
              <a:rPr lang="en-US" sz="1200" b="1" i="1" kern="1200" dirty="0">
                <a:solidFill>
                  <a:schemeClr val="tx1"/>
                </a:solidFill>
                <a:effectLst/>
                <a:latin typeface="+mn-lt"/>
                <a:ea typeface="+mn-ea"/>
                <a:cs typeface="+mn-cs"/>
              </a:rPr>
              <a:t>Use your think time </a:t>
            </a:r>
            <a:endParaRPr lang="en-US" sz="1200" b="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Use the language of the skill </a:t>
            </a:r>
            <a:endParaRPr lang="en-US" sz="1200" b="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Use your conversation voice </a:t>
            </a:r>
            <a:endParaRPr lang="en-US" sz="1200" b="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Listen respectfully </a:t>
            </a:r>
            <a:endParaRPr lang="en-US" sz="1200" b="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Take turns and build on each other’s ideas </a:t>
            </a:r>
            <a:endParaRPr lang="en-US" sz="1200" b="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Today, we will focus on: </a:t>
            </a:r>
            <a:endParaRPr lang="en-US" dirty="0"/>
          </a:p>
          <a:p>
            <a:r>
              <a:rPr lang="en-US" sz="1200" i="1" kern="1200" dirty="0">
                <a:solidFill>
                  <a:schemeClr val="tx1"/>
                </a:solidFill>
                <a:effectLst/>
                <a:latin typeface="+mn-lt"/>
                <a:ea typeface="+mn-ea"/>
                <a:cs typeface="+mn-cs"/>
              </a:rPr>
              <a:t>Listen respectfully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Take turns and build on each other’s ideas </a:t>
            </a:r>
            <a:endParaRPr lang="en-US" sz="1200" kern="1200" dirty="0">
              <a:solidFill>
                <a:schemeClr val="tx1"/>
              </a:solidFill>
              <a:effectLst/>
              <a:latin typeface="+mn-lt"/>
              <a:ea typeface="+mn-ea"/>
              <a:cs typeface="+mn-cs"/>
            </a:endParaRPr>
          </a:p>
          <a:p>
            <a:pPr rtl="0">
              <a:spcBef>
                <a:spcPts val="0"/>
              </a:spcBef>
              <a:buNone/>
            </a:pPr>
            <a:endParaRPr lang="en-US" b="1" dirty="0"/>
          </a:p>
        </p:txBody>
      </p:sp>
      <p:sp>
        <p:nvSpPr>
          <p:cNvPr id="4" name="Slide Number Placeholder 3"/>
          <p:cNvSpPr>
            <a:spLocks noGrp="1"/>
          </p:cNvSpPr>
          <p:nvPr>
            <p:ph type="sldNum" sz="quarter" idx="10"/>
          </p:nvPr>
        </p:nvSpPr>
        <p:spPr/>
        <p:txBody>
          <a:bodyPr/>
          <a:lstStyle/>
          <a:p>
            <a:fld id="{31A48FC9-8C8D-AE4F-BD56-6FBD4329B8F0}" type="slidenum">
              <a:rPr lang="en-US" smtClean="0"/>
              <a:t>38</a:t>
            </a:fld>
            <a:endParaRPr lang="en-US"/>
          </a:p>
        </p:txBody>
      </p:sp>
    </p:spTree>
    <p:extLst>
      <p:ext uri="{BB962C8B-B14F-4D97-AF65-F5344CB8AC3E}">
        <p14:creationId xmlns:p14="http://schemas.microsoft.com/office/powerpoint/2010/main" val="19453348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Constructive</a:t>
            </a:r>
            <a:r>
              <a:rPr lang="en-US" baseline="0" dirty="0"/>
              <a:t> Conversation Norms Video as a review of all norms</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39</a:t>
            </a:fld>
            <a:endParaRPr lang="en-US"/>
          </a:p>
        </p:txBody>
      </p:sp>
    </p:spTree>
    <p:extLst>
      <p:ext uri="{BB962C8B-B14F-4D97-AF65-F5344CB8AC3E}">
        <p14:creationId xmlns:p14="http://schemas.microsoft.com/office/powerpoint/2010/main" val="628855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41</a:t>
            </a:fld>
            <a:endParaRPr lang="en-US"/>
          </a:p>
        </p:txBody>
      </p:sp>
    </p:spTree>
    <p:extLst>
      <p:ext uri="{BB962C8B-B14F-4D97-AF65-F5344CB8AC3E}">
        <p14:creationId xmlns:p14="http://schemas.microsoft.com/office/powerpoint/2010/main" val="5710066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endParaRPr lang="en-US" dirty="0">
              <a:effectLst/>
            </a:endParaRPr>
          </a:p>
          <a:p>
            <a:r>
              <a:rPr lang="en-US" sz="1200" kern="1200" dirty="0">
                <a:solidFill>
                  <a:schemeClr val="tx1"/>
                </a:solidFill>
                <a:effectLst/>
                <a:latin typeface="+mn-lt"/>
                <a:ea typeface="+mn-ea"/>
                <a:cs typeface="+mn-cs"/>
              </a:rPr>
              <a:t>● Show a video of students having the model conversation (optional)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Model with a student using the </a:t>
            </a:r>
            <a:r>
              <a:rPr lang="en-US" sz="1200" b="1" kern="1200" dirty="0">
                <a:solidFill>
                  <a:schemeClr val="tx1"/>
                </a:solidFill>
                <a:effectLst/>
                <a:latin typeface="+mn-lt"/>
                <a:ea typeface="+mn-ea"/>
                <a:cs typeface="+mn-cs"/>
              </a:rPr>
              <a:t>Model Script</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42</a:t>
            </a:fld>
            <a:endParaRPr lang="en-US"/>
          </a:p>
        </p:txBody>
      </p:sp>
    </p:spTree>
    <p:extLst>
      <p:ext uri="{BB962C8B-B14F-4D97-AF65-F5344CB8AC3E}">
        <p14:creationId xmlns:p14="http://schemas.microsoft.com/office/powerpoint/2010/main" val="5119818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a:t>
            </a:r>
            <a:r>
              <a:rPr lang="en-US" sz="1200" kern="1200" baseline="0" dirty="0">
                <a:solidFill>
                  <a:schemeClr val="tx1"/>
                </a:solidFill>
                <a:effectLst/>
                <a:latin typeface="+mn-lt"/>
                <a:ea typeface="+mn-ea"/>
                <a:cs typeface="+mn-cs"/>
              </a:rPr>
              <a:t> focus today is: </a:t>
            </a:r>
          </a:p>
          <a:p>
            <a:r>
              <a:rPr lang="en-US" sz="1200" kern="1200" baseline="0" dirty="0">
                <a:solidFill>
                  <a:schemeClr val="tx1"/>
                </a:solidFill>
                <a:effectLst/>
                <a:latin typeface="+mn-lt"/>
                <a:ea typeface="+mn-ea"/>
                <a:cs typeface="+mn-cs"/>
              </a:rPr>
              <a:t>Use your think time</a:t>
            </a:r>
          </a:p>
          <a:p>
            <a:r>
              <a:rPr lang="en-US" sz="1200" kern="1200" baseline="0" dirty="0">
                <a:solidFill>
                  <a:schemeClr val="tx1"/>
                </a:solidFill>
                <a:effectLst/>
                <a:latin typeface="+mn-lt"/>
                <a:ea typeface="+mn-ea"/>
                <a:cs typeface="+mn-cs"/>
              </a:rPr>
              <a:t>Use the language of the skill</a:t>
            </a:r>
            <a:endParaRPr lang="en-US" dirty="0">
              <a:effectLst/>
            </a:endParaRPr>
          </a:p>
        </p:txBody>
      </p:sp>
      <p:sp>
        <p:nvSpPr>
          <p:cNvPr id="4" name="Slide Number Placeholder 3"/>
          <p:cNvSpPr>
            <a:spLocks noGrp="1"/>
          </p:cNvSpPr>
          <p:nvPr>
            <p:ph type="sldNum" sz="quarter" idx="10"/>
          </p:nvPr>
        </p:nvSpPr>
        <p:spPr/>
        <p:txBody>
          <a:bodyPr/>
          <a:lstStyle/>
          <a:p>
            <a:fld id="{31A48FC9-8C8D-AE4F-BD56-6FBD4329B8F0}" type="slidenum">
              <a:rPr lang="en-US" smtClean="0"/>
              <a:t>4</a:t>
            </a:fld>
            <a:endParaRPr lang="en-US"/>
          </a:p>
        </p:txBody>
      </p:sp>
    </p:spTree>
    <p:extLst>
      <p:ext uri="{BB962C8B-B14F-4D97-AF65-F5344CB8AC3E}">
        <p14:creationId xmlns:p14="http://schemas.microsoft.com/office/powerpoint/2010/main" val="1032069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43</a:t>
            </a:fld>
            <a:endParaRPr lang="en-US" dirty="0"/>
          </a:p>
        </p:txBody>
      </p:sp>
    </p:spTree>
    <p:extLst>
      <p:ext uri="{BB962C8B-B14F-4D97-AF65-F5344CB8AC3E}">
        <p14:creationId xmlns:p14="http://schemas.microsoft.com/office/powerpoint/2010/main" val="29579828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Non</a:t>
            </a:r>
            <a:r>
              <a:rPr lang="en-US" sz="1200" b="1" kern="1200" baseline="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endParaRPr lang="en-US" dirty="0">
              <a:effectLst/>
            </a:endParaRPr>
          </a:p>
          <a:p>
            <a:r>
              <a:rPr lang="en-US" sz="1200" kern="1200" dirty="0">
                <a:solidFill>
                  <a:schemeClr val="tx1"/>
                </a:solidFill>
                <a:effectLst/>
                <a:latin typeface="+mn-lt"/>
                <a:ea typeface="+mn-ea"/>
                <a:cs typeface="+mn-cs"/>
              </a:rPr>
              <a:t>● Show a video of students having the model conversation (optional)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Model with a student using the </a:t>
            </a:r>
            <a:r>
              <a:rPr lang="en-US" sz="1200" b="1" kern="1200" dirty="0">
                <a:solidFill>
                  <a:schemeClr val="tx1"/>
                </a:solidFill>
                <a:effectLst/>
                <a:latin typeface="+mn-lt"/>
                <a:ea typeface="+mn-ea"/>
                <a:cs typeface="+mn-cs"/>
              </a:rPr>
              <a:t>Non</a:t>
            </a:r>
            <a:r>
              <a:rPr lang="en-US" sz="1200" b="1" kern="1200" baseline="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Model Script</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45</a:t>
            </a:fld>
            <a:endParaRPr lang="en-US"/>
          </a:p>
        </p:txBody>
      </p:sp>
    </p:spTree>
    <p:extLst>
      <p:ext uri="{BB962C8B-B14F-4D97-AF65-F5344CB8AC3E}">
        <p14:creationId xmlns:p14="http://schemas.microsoft.com/office/powerpoint/2010/main" val="18580932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46</a:t>
            </a:fld>
            <a:endParaRPr lang="en-US" dirty="0"/>
          </a:p>
        </p:txBody>
      </p:sp>
    </p:spTree>
    <p:extLst>
      <p:ext uri="{BB962C8B-B14F-4D97-AF65-F5344CB8AC3E}">
        <p14:creationId xmlns:p14="http://schemas.microsoft.com/office/powerpoint/2010/main" val="37813953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You are now going to have the opportunity to practice the Constructive Conversation Skill </a:t>
            </a:r>
            <a:r>
              <a:rPr lang="en-US" sz="1200" b="1" i="1" kern="1200" dirty="0">
                <a:solidFill>
                  <a:schemeClr val="tx1"/>
                </a:solidFill>
                <a:effectLst/>
                <a:latin typeface="+mn-lt"/>
                <a:ea typeface="+mn-ea"/>
                <a:cs typeface="+mn-cs"/>
              </a:rPr>
              <a:t>NEGOTIATE </a:t>
            </a:r>
            <a:r>
              <a:rPr lang="en-US" sz="1200" i="1" kern="1200" dirty="0">
                <a:solidFill>
                  <a:schemeClr val="tx1"/>
                </a:solidFill>
                <a:effectLst/>
                <a:latin typeface="+mn-lt"/>
                <a:ea typeface="+mn-ea"/>
                <a:cs typeface="+mn-cs"/>
              </a:rPr>
              <a:t>while playing a game.</a:t>
            </a:r>
          </a:p>
          <a:p>
            <a:br>
              <a:rPr lang="en-US" sz="1200" i="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Explain the rules of the </a:t>
            </a:r>
            <a:r>
              <a:rPr lang="en-US" sz="1200" b="1" kern="1200" dirty="0">
                <a:solidFill>
                  <a:schemeClr val="tx1"/>
                </a:solidFill>
                <a:effectLst/>
                <a:latin typeface="+mn-lt"/>
                <a:ea typeface="+mn-ea"/>
                <a:cs typeface="+mn-cs"/>
              </a:rPr>
              <a:t>Constructive Conversation Game </a:t>
            </a:r>
            <a:r>
              <a:rPr lang="en-US" sz="1200" kern="1200" dirty="0">
                <a:solidFill>
                  <a:schemeClr val="tx1"/>
                </a:solidFill>
                <a:effectLst/>
                <a:latin typeface="+mn-lt"/>
                <a:ea typeface="+mn-ea"/>
                <a:cs typeface="+mn-cs"/>
              </a:rPr>
              <a:t>to students.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47</a:t>
            </a:fld>
            <a:endParaRPr lang="en-US"/>
          </a:p>
        </p:txBody>
      </p:sp>
    </p:spTree>
    <p:extLst>
      <p:ext uri="{BB962C8B-B14F-4D97-AF65-F5344CB8AC3E}">
        <p14:creationId xmlns:p14="http://schemas.microsoft.com/office/powerpoint/2010/main" val="21020155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p>
          <a:p>
            <a:endParaRPr lang="en-US" sz="1200" b="1" kern="1200" baseline="0" dirty="0">
              <a:solidFill>
                <a:schemeClr val="tx1"/>
              </a:solidFill>
              <a:effectLst/>
              <a:latin typeface="+mn-lt"/>
              <a:ea typeface="+mn-ea"/>
              <a:cs typeface="+mn-cs"/>
            </a:endParaRPr>
          </a:p>
          <a:p>
            <a:endParaRPr lang="en-US" sz="1200" b="1"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the students play the game, the teacher listens and selects two students who will replay the game in front of the class to serve as models.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an opportunity to capture a language sample.</a:t>
            </a:r>
            <a:r>
              <a:rPr lang="en-US" sz="1200" kern="1200" baseline="0" dirty="0">
                <a:solidFill>
                  <a:schemeClr val="tx1"/>
                </a:solidFill>
                <a:effectLst/>
                <a:latin typeface="+mn-lt"/>
                <a:ea typeface="+mn-ea"/>
                <a:cs typeface="+mn-cs"/>
              </a:rPr>
              <a:t>  </a:t>
            </a:r>
            <a:endParaRPr lang="en-US" dirty="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48</a:t>
            </a:fld>
            <a:endParaRPr lang="en-US"/>
          </a:p>
        </p:txBody>
      </p:sp>
    </p:spTree>
    <p:extLst>
      <p:ext uri="{BB962C8B-B14F-4D97-AF65-F5344CB8AC3E}">
        <p14:creationId xmlns:p14="http://schemas.microsoft.com/office/powerpoint/2010/main" val="9955950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The two selected</a:t>
            </a:r>
            <a:r>
              <a:rPr lang="en-US" sz="1200" b="1" kern="1200" baseline="0" dirty="0">
                <a:solidFill>
                  <a:schemeClr val="tx1"/>
                </a:solidFill>
                <a:effectLst/>
                <a:latin typeface="+mn-lt"/>
                <a:ea typeface="+mn-ea"/>
                <a:cs typeface="+mn-cs"/>
              </a:rPr>
              <a:t> students will replay the game in front of the class and serve as models.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Progress Form (SPF)-­‐‑ Constructive Conversation Language Sample </a:t>
            </a:r>
            <a:r>
              <a:rPr lang="en-US" sz="1200" kern="1200" dirty="0">
                <a:solidFill>
                  <a:schemeClr val="tx1"/>
                </a:solidFill>
                <a:effectLst/>
                <a:latin typeface="+mn-lt"/>
                <a:ea typeface="+mn-ea"/>
                <a:cs typeface="+mn-cs"/>
              </a:rPr>
              <a:t>The teacher will collect a language sample from the two students on the </a:t>
            </a:r>
            <a:r>
              <a:rPr lang="en-US" sz="1200" b="1" kern="1200" dirty="0">
                <a:solidFill>
                  <a:schemeClr val="tx1"/>
                </a:solidFill>
                <a:effectLst/>
                <a:latin typeface="+mn-lt"/>
                <a:ea typeface="+mn-ea"/>
                <a:cs typeface="+mn-cs"/>
              </a:rPr>
              <a:t>Student Progress Form (SPF)-­‐‑ Constructive Conversation Language Sample </a:t>
            </a:r>
            <a:r>
              <a:rPr lang="en-US" sz="1200" kern="1200" dirty="0">
                <a:solidFill>
                  <a:schemeClr val="tx1"/>
                </a:solidFill>
                <a:effectLst/>
                <a:latin typeface="+mn-lt"/>
                <a:ea typeface="+mn-ea"/>
                <a:cs typeface="+mn-cs"/>
              </a:rPr>
              <a:t>to be used in Lesson 2. The language sample must be at least four turns in length. (Each turn includes both Partner A and B sharing</a:t>
            </a:r>
          </a:p>
        </p:txBody>
      </p:sp>
      <p:sp>
        <p:nvSpPr>
          <p:cNvPr id="4" name="Slide Number Placeholder 3"/>
          <p:cNvSpPr>
            <a:spLocks noGrp="1"/>
          </p:cNvSpPr>
          <p:nvPr>
            <p:ph type="sldNum" sz="quarter" idx="10"/>
          </p:nvPr>
        </p:nvSpPr>
        <p:spPr/>
        <p:txBody>
          <a:bodyPr/>
          <a:lstStyle/>
          <a:p>
            <a:fld id="{FCACF33E-9A4F-DC43-BEB4-18EC813BF4E4}" type="slidenum">
              <a:rPr lang="en-US" smtClean="0"/>
              <a:t>49</a:t>
            </a:fld>
            <a:endParaRPr lang="en-US"/>
          </a:p>
        </p:txBody>
      </p:sp>
    </p:spTree>
    <p:extLst>
      <p:ext uri="{BB962C8B-B14F-4D97-AF65-F5344CB8AC3E}">
        <p14:creationId xmlns:p14="http://schemas.microsoft.com/office/powerpoint/2010/main" val="33487078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a:t>
            </a:r>
            <a:r>
              <a:rPr lang="en-US" baseline="0" dirty="0"/>
              <a:t> models creating a Constructive Conversation Poster.  This slide is a resource.  Teacher elicits student responses to help student develop a poster that illustrates their understanding of the NEGOTIATE skill and conversation norms. </a:t>
            </a:r>
            <a:endParaRPr lang="en-US" dirty="0"/>
          </a:p>
          <a:p>
            <a:endParaRPr lang="en-US" dirty="0"/>
          </a:p>
        </p:txBody>
      </p:sp>
      <p:sp>
        <p:nvSpPr>
          <p:cNvPr id="4" name="Slide Number Placeholder 3"/>
          <p:cNvSpPr>
            <a:spLocks noGrp="1"/>
          </p:cNvSpPr>
          <p:nvPr>
            <p:ph type="sldNum" sz="quarter" idx="10"/>
          </p:nvPr>
        </p:nvSpPr>
        <p:spPr/>
        <p:txBody>
          <a:bodyPr/>
          <a:lstStyle/>
          <a:p>
            <a:fld id="{09CD54EF-5EA7-B24D-A4DC-5335C33AAAC9}" type="slidenum">
              <a:rPr lang="en-US" smtClean="0"/>
              <a:t>50</a:t>
            </a:fld>
            <a:endParaRPr lang="en-US"/>
          </a:p>
        </p:txBody>
      </p:sp>
    </p:spTree>
    <p:extLst>
      <p:ext uri="{BB962C8B-B14F-4D97-AF65-F5344CB8AC3E}">
        <p14:creationId xmlns:p14="http://schemas.microsoft.com/office/powerpoint/2010/main" val="6739312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will review the Constructive Conversation</a:t>
            </a:r>
            <a:r>
              <a:rPr lang="en-US" baseline="0" dirty="0"/>
              <a:t> Skill NEGOTIATE</a:t>
            </a:r>
          </a:p>
          <a:p>
            <a:r>
              <a:rPr lang="en-US" baseline="0" dirty="0"/>
              <a:t>Students will self-assess answering the prompt</a:t>
            </a:r>
          </a:p>
          <a:p>
            <a:endParaRPr lang="en-US" baseline="0" dirty="0"/>
          </a:p>
          <a:p>
            <a:r>
              <a:rPr lang="en-US" baseline="0" dirty="0"/>
              <a:t>Teacher may select a conversation pair to share out.</a:t>
            </a:r>
          </a:p>
          <a:p>
            <a:r>
              <a:rPr lang="en-US" baseline="0" dirty="0"/>
              <a:t>EXAMPLE: </a:t>
            </a:r>
          </a:p>
          <a:p>
            <a:r>
              <a:rPr lang="en-US" baseline="0" dirty="0"/>
              <a:t>Student: I rated myself a 3 because…</a:t>
            </a:r>
          </a:p>
          <a:p>
            <a:r>
              <a:rPr lang="en-US" baseline="0" dirty="0"/>
              <a:t>Teacher: What can you do to move to a 4?</a:t>
            </a:r>
            <a:endParaRPr lang="en-US" dirty="0"/>
          </a:p>
        </p:txBody>
      </p:sp>
      <p:sp>
        <p:nvSpPr>
          <p:cNvPr id="4" name="Slide Number Placeholder 3"/>
          <p:cNvSpPr>
            <a:spLocks noGrp="1"/>
          </p:cNvSpPr>
          <p:nvPr>
            <p:ph type="sldNum" sz="quarter" idx="10"/>
          </p:nvPr>
        </p:nvSpPr>
        <p:spPr/>
        <p:txBody>
          <a:bodyPr/>
          <a:lstStyle/>
          <a:p>
            <a:fld id="{8C84BB4E-1A06-6543-9CFD-082A6388932A}" type="slidenum">
              <a:rPr lang="en-US" smtClean="0"/>
              <a:t>51</a:t>
            </a:fld>
            <a:endParaRPr lang="en-US"/>
          </a:p>
        </p:txBody>
      </p:sp>
    </p:spTree>
    <p:extLst>
      <p:ext uri="{BB962C8B-B14F-4D97-AF65-F5344CB8AC3E}">
        <p14:creationId xmlns:p14="http://schemas.microsoft.com/office/powerpoint/2010/main" val="30070983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DC05E7-F875-C14A-B5D4-B200F080DD76}" type="slidenum">
              <a:rPr lang="en-US" smtClean="0"/>
              <a:t>53</a:t>
            </a:fld>
            <a:endParaRPr lang="en-US"/>
          </a:p>
        </p:txBody>
      </p:sp>
    </p:spTree>
    <p:extLst>
      <p:ext uri="{BB962C8B-B14F-4D97-AF65-F5344CB8AC3E}">
        <p14:creationId xmlns:p14="http://schemas.microsoft.com/office/powerpoint/2010/main" val="1135706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Constructive</a:t>
            </a:r>
            <a:r>
              <a:rPr lang="en-US" baseline="0" dirty="0"/>
              <a:t> Conversation Norms Video as a review of all norms</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5</a:t>
            </a:fld>
            <a:endParaRPr lang="en-US"/>
          </a:p>
        </p:txBody>
      </p:sp>
    </p:spTree>
    <p:extLst>
      <p:ext uri="{BB962C8B-B14F-4D97-AF65-F5344CB8AC3E}">
        <p14:creationId xmlns:p14="http://schemas.microsoft.com/office/powerpoint/2010/main" val="3441780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Tx/>
              <a:buChar char="•"/>
            </a:pPr>
            <a:r>
              <a:rPr lang="en-US" sz="1100" dirty="0">
                <a:latin typeface="Calibri" charset="0"/>
              </a:rPr>
              <a:t>Model </a:t>
            </a:r>
            <a:r>
              <a:rPr lang="en-US" sz="1100" b="1" dirty="0">
                <a:latin typeface="Calibri" charset="0"/>
              </a:rPr>
              <a:t>NEGOTIATE</a:t>
            </a:r>
            <a:r>
              <a:rPr lang="en-US" sz="1100" dirty="0">
                <a:latin typeface="Calibri" charset="0"/>
              </a:rPr>
              <a:t> and have participants repeat with you:</a:t>
            </a:r>
          </a:p>
          <a:p>
            <a:pPr lvl="1" eaLnBrk="1" hangingPunct="1">
              <a:buFontTx/>
              <a:buChar char="•"/>
            </a:pPr>
            <a:r>
              <a:rPr lang="en-US" sz="1100" i="1" dirty="0">
                <a:latin typeface="Calibri" charset="0"/>
                <a:cs typeface="MS PGothic" charset="0"/>
              </a:rPr>
              <a:t>Place hand, palm down in front of you as if putting an idea on the table.  Use four</a:t>
            </a:r>
            <a:r>
              <a:rPr lang="en-US" sz="1100" i="1" baseline="0" dirty="0">
                <a:latin typeface="Calibri" charset="0"/>
                <a:cs typeface="MS PGothic" charset="0"/>
              </a:rPr>
              <a:t> </a:t>
            </a:r>
            <a:r>
              <a:rPr lang="en-US" sz="1100" i="1" dirty="0">
                <a:latin typeface="Calibri" charset="0"/>
                <a:cs typeface="MS PGothic" charset="0"/>
              </a:rPr>
              <a:t>fingertips of the other hand to support the palm.</a:t>
            </a:r>
          </a:p>
        </p:txBody>
      </p:sp>
      <p:sp>
        <p:nvSpPr>
          <p:cNvPr id="4" name="Slide Number Placeholder 3"/>
          <p:cNvSpPr>
            <a:spLocks noGrp="1"/>
          </p:cNvSpPr>
          <p:nvPr>
            <p:ph type="sldNum" sz="quarter" idx="10"/>
          </p:nvPr>
        </p:nvSpPr>
        <p:spPr/>
        <p:txBody>
          <a:bodyPr/>
          <a:lstStyle/>
          <a:p>
            <a:fld id="{31A48FC9-8C8D-AE4F-BD56-6FBD4329B8F0}" type="slidenum">
              <a:rPr lang="en-US" smtClean="0"/>
              <a:t>6</a:t>
            </a:fld>
            <a:endParaRPr lang="en-US"/>
          </a:p>
        </p:txBody>
      </p:sp>
    </p:spTree>
    <p:extLst>
      <p:ext uri="{BB962C8B-B14F-4D97-AF65-F5344CB8AC3E}">
        <p14:creationId xmlns:p14="http://schemas.microsoft.com/office/powerpoint/2010/main" val="1897111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704444-0A12-8349-BBD3-E05D86B7D237}" type="slidenum">
              <a:rPr lang="en-US" smtClean="0"/>
              <a:t>7</a:t>
            </a:fld>
            <a:endParaRPr lang="en-US"/>
          </a:p>
        </p:txBody>
      </p:sp>
    </p:spTree>
    <p:extLst>
      <p:ext uri="{BB962C8B-B14F-4D97-AF65-F5344CB8AC3E}">
        <p14:creationId xmlns:p14="http://schemas.microsoft.com/office/powerpoint/2010/main" val="28518940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8</a:t>
            </a:fld>
            <a:endParaRPr lang="en-US"/>
          </a:p>
        </p:txBody>
      </p:sp>
    </p:spTree>
    <p:extLst>
      <p:ext uri="{BB962C8B-B14F-4D97-AF65-F5344CB8AC3E}">
        <p14:creationId xmlns:p14="http://schemas.microsoft.com/office/powerpoint/2010/main" val="39954205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p>
          <a:p>
            <a:r>
              <a:rPr lang="en-US" sz="1200" kern="1200" dirty="0">
                <a:solidFill>
                  <a:schemeClr val="tx1"/>
                </a:solidFill>
                <a:effectLst/>
                <a:latin typeface="+mn-lt"/>
                <a:ea typeface="+mn-ea"/>
                <a:cs typeface="+mn-cs"/>
              </a:rPr>
              <a:t>●  Show a video of students having the model conversation (optional) </a:t>
            </a:r>
            <a:endParaRPr lang="en-US" dirty="0">
              <a:effectLst/>
            </a:endParaRPr>
          </a:p>
          <a:p>
            <a:r>
              <a:rPr lang="en-US" sz="1200" kern="1200" dirty="0">
                <a:solidFill>
                  <a:schemeClr val="tx1"/>
                </a:solidFill>
                <a:effectLst/>
                <a:latin typeface="+mn-lt"/>
                <a:ea typeface="+mn-ea"/>
                <a:cs typeface="+mn-cs"/>
              </a:rPr>
              <a:t>●  Student volunteer and teacher read model script </a:t>
            </a:r>
            <a:endParaRPr lang="en-US" dirty="0">
              <a:effectLst/>
            </a:endParaRP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STUDENT LISTEN ACTIVELY</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9</a:t>
            </a:fld>
            <a:endParaRPr lang="en-US"/>
          </a:p>
        </p:txBody>
      </p:sp>
    </p:spTree>
    <p:extLst>
      <p:ext uri="{BB962C8B-B14F-4D97-AF65-F5344CB8AC3E}">
        <p14:creationId xmlns:p14="http://schemas.microsoft.com/office/powerpoint/2010/main" val="26460347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5078C9-5EB2-914F-AD2A-D4E3E7C95DE0}" type="datetimeFigureOut">
              <a:rPr lang="en-US" smtClean="0"/>
              <a:t>9/16/19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6A41C-E959-EE4A-B1D4-663202535056}"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6334315"/>
            <a:ext cx="9144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341621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5078C9-5EB2-914F-AD2A-D4E3E7C95DE0}" type="datetimeFigureOut">
              <a:rPr lang="en-US" smtClean="0"/>
              <a:t>9/16/19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475353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398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5078C9-5EB2-914F-AD2A-D4E3E7C95DE0}" type="datetimeFigureOut">
              <a:rPr lang="en-US" smtClean="0"/>
              <a:t>9/16/19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2377034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5078C9-5EB2-914F-AD2A-D4E3E7C95DE0}" type="datetimeFigureOut">
              <a:rPr lang="en-US" smtClean="0"/>
              <a:t>9/16/19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20984972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5078C9-5EB2-914F-AD2A-D4E3E7C95DE0}" type="datetimeFigureOut">
              <a:rPr lang="en-US" smtClean="0"/>
              <a:t>9/16/19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6A41C-E959-EE4A-B1D4-663202535056}"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6334315"/>
            <a:ext cx="9144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149667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5078C9-5EB2-914F-AD2A-D4E3E7C95DE0}" type="datetimeFigureOut">
              <a:rPr lang="en-US" smtClean="0"/>
              <a:t>9/16/19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2528046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5078C9-5EB2-914F-AD2A-D4E3E7C95DE0}" type="datetimeFigureOut">
              <a:rPr lang="en-US" smtClean="0"/>
              <a:t>9/16/19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2565158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5078C9-5EB2-914F-AD2A-D4E3E7C95DE0}" type="datetimeFigureOut">
              <a:rPr lang="en-US" smtClean="0"/>
              <a:t>9/16/19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9703552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85078C9-5EB2-914F-AD2A-D4E3E7C95DE0}" type="datetimeFigureOut">
              <a:rPr lang="en-US" smtClean="0"/>
              <a:t>9/16/19</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18183081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485078C9-5EB2-914F-AD2A-D4E3E7C95DE0}" type="datetimeFigureOut">
              <a:rPr lang="en-US" smtClean="0"/>
              <a:t>9/16/19</a:t>
            </a:fld>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006A41C-E959-EE4A-B1D4-663202535056}" type="slidenum">
              <a:rPr lang="en-US" smtClean="0"/>
              <a:t>‹#›</a:t>
            </a:fld>
            <a:endParaRPr lang="en-US"/>
          </a:p>
        </p:txBody>
      </p:sp>
    </p:spTree>
    <p:extLst>
      <p:ext uri="{BB962C8B-B14F-4D97-AF65-F5344CB8AC3E}">
        <p14:creationId xmlns:p14="http://schemas.microsoft.com/office/powerpoint/2010/main" val="3787788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5078C9-5EB2-914F-AD2A-D4E3E7C95DE0}" type="datetimeFigureOut">
              <a:rPr lang="en-US" smtClean="0"/>
              <a:t>9/16/19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3593749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485078C9-5EB2-914F-AD2A-D4E3E7C95DE0}" type="datetimeFigureOut">
              <a:rPr lang="en-US" smtClean="0"/>
              <a:t>9/16/19</a:t>
            </a:fld>
            <a:endParaRPr 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D006A41C-E959-EE4A-B1D4-663202535056}" type="slidenum">
              <a:rPr lang="en-US" smtClean="0"/>
              <a:t>‹#›</a:t>
            </a:fld>
            <a:endParaRPr 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028076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7.emf"/><Relationship Id="rId5" Type="http://schemas.openxmlformats.org/officeDocument/2006/relationships/image" Target="../media/image18.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2.png"/><Relationship Id="rId7" Type="http://schemas.openxmlformats.org/officeDocument/2006/relationships/image" Target="../media/image24.emf"/><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3.emf"/><Relationship Id="rId5" Type="http://schemas.openxmlformats.org/officeDocument/2006/relationships/image" Target="../media/image22.jpg"/><Relationship Id="rId4" Type="http://schemas.openxmlformats.org/officeDocument/2006/relationships/image" Target="../media/image14.png"/><Relationship Id="rId9" Type="http://schemas.openxmlformats.org/officeDocument/2006/relationships/image" Target="../media/image26.emf"/></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8.emf"/><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image" Target="../media/image22.jpg"/><Relationship Id="rId7" Type="http://schemas.openxmlformats.org/officeDocument/2006/relationships/image" Target="../media/image16.emf"/><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7.emf"/></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7.emf"/><Relationship Id="rId5" Type="http://schemas.openxmlformats.org/officeDocument/2006/relationships/image" Target="../media/image18.png"/><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1.emf"/><Relationship Id="rId5" Type="http://schemas.openxmlformats.org/officeDocument/2006/relationships/image" Target="../media/image18.png"/><Relationship Id="rId4"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8.emf"/></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34.emf"/></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4.emf"/><Relationship Id="rId5" Type="http://schemas.openxmlformats.org/officeDocument/2006/relationships/image" Target="../media/image18.png"/><Relationship Id="rId4" Type="http://schemas.openxmlformats.org/officeDocument/2006/relationships/notesSlide" Target="../notesSlides/notesSlide39.xml"/></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4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4.emf"/><Relationship Id="rId5" Type="http://schemas.openxmlformats.org/officeDocument/2006/relationships/image" Target="../media/image18.png"/><Relationship Id="rId4" Type="http://schemas.openxmlformats.org/officeDocument/2006/relationships/notesSlide" Target="../notesSlides/notesSlide41.xml"/></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4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2.png"/><Relationship Id="rId7" Type="http://schemas.openxmlformats.org/officeDocument/2006/relationships/image" Target="../media/image24.emf"/><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23.emf"/><Relationship Id="rId5" Type="http://schemas.openxmlformats.org/officeDocument/2006/relationships/image" Target="../media/image22.jpg"/><Relationship Id="rId4" Type="http://schemas.openxmlformats.org/officeDocument/2006/relationships/image" Target="../media/image14.png"/><Relationship Id="rId9" Type="http://schemas.openxmlformats.org/officeDocument/2006/relationships/image" Target="../media/image26.emf"/></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35.emf"/><Relationship Id="rId4" Type="http://schemas.openxmlformats.org/officeDocument/2006/relationships/image" Target="../media/image27.png"/></Relationships>
</file>

<file path=ppt/slides/_rels/slide49.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image" Target="../media/image22.jpg"/><Relationship Id="rId7" Type="http://schemas.openxmlformats.org/officeDocument/2006/relationships/image" Target="../media/image16.emf"/><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39.emf"/></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7.em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7.emf"/><Relationship Id="rId5" Type="http://schemas.openxmlformats.org/officeDocument/2006/relationships/image" Target="../media/image1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5593" y="219456"/>
            <a:ext cx="7543800" cy="1143000"/>
          </a:xfrm>
        </p:spPr>
        <p:txBody>
          <a:bodyPr>
            <a:normAutofit/>
          </a:bodyPr>
          <a:lstStyle/>
          <a:p>
            <a:pPr algn="ctr"/>
            <a:r>
              <a:rPr lang="en-US" dirty="0"/>
              <a:t>Start Smart 1.0</a:t>
            </a:r>
            <a:endParaRPr lang="en-US" sz="2000" dirty="0"/>
          </a:p>
        </p:txBody>
      </p:sp>
      <p:sp>
        <p:nvSpPr>
          <p:cNvPr id="3" name="Subtitle 2"/>
          <p:cNvSpPr>
            <a:spLocks noGrp="1"/>
          </p:cNvSpPr>
          <p:nvPr>
            <p:ph type="subTitle" idx="1"/>
          </p:nvPr>
        </p:nvSpPr>
        <p:spPr/>
        <p:txBody>
          <a:bodyPr>
            <a:normAutofit fontScale="77500" lnSpcReduction="20000"/>
          </a:bodyPr>
          <a:lstStyle/>
          <a:p>
            <a:r>
              <a:rPr lang="en-US" sz="4800" dirty="0">
                <a:solidFill>
                  <a:schemeClr val="tx1"/>
                </a:solidFill>
              </a:rPr>
              <a:t>2</a:t>
            </a:r>
            <a:r>
              <a:rPr lang="en-US" sz="4800" baseline="30000" dirty="0">
                <a:solidFill>
                  <a:schemeClr val="tx1"/>
                </a:solidFill>
              </a:rPr>
              <a:t>nd</a:t>
            </a:r>
            <a:r>
              <a:rPr lang="en-US" sz="4800" dirty="0">
                <a:solidFill>
                  <a:schemeClr val="tx1"/>
                </a:solidFill>
              </a:rPr>
              <a:t> Grade</a:t>
            </a:r>
          </a:p>
          <a:p>
            <a:r>
              <a:rPr lang="en-US" sz="4800" dirty="0">
                <a:solidFill>
                  <a:schemeClr val="tx1"/>
                </a:solidFill>
              </a:rPr>
              <a:t>Lesson 11</a:t>
            </a:r>
          </a:p>
        </p:txBody>
      </p:sp>
      <p:pic>
        <p:nvPicPr>
          <p:cNvPr id="4" name="Picture 3"/>
          <p:cNvPicPr>
            <a:picLocks noChangeAspect="1"/>
          </p:cNvPicPr>
          <p:nvPr/>
        </p:nvPicPr>
        <p:blipFill>
          <a:blip r:embed="rId3"/>
          <a:stretch>
            <a:fillRect/>
          </a:stretch>
        </p:blipFill>
        <p:spPr>
          <a:xfrm>
            <a:off x="7047406" y="4536948"/>
            <a:ext cx="1221987" cy="1192182"/>
          </a:xfrm>
          <a:prstGeom prst="rect">
            <a:avLst/>
          </a:prstGeom>
        </p:spPr>
      </p:pic>
      <p:pic>
        <p:nvPicPr>
          <p:cNvPr id="7" name="Picture 6" descr="Description: LAUSD"/>
          <p:cNvPicPr/>
          <p:nvPr/>
        </p:nvPicPr>
        <p:blipFill>
          <a:blip r:embed="rId4">
            <a:extLst>
              <a:ext uri="{28A0092B-C50C-407E-A947-70E740481C1C}">
                <a14:useLocalDpi xmlns:a14="http://schemas.microsoft.com/office/drawing/2010/main" val="0"/>
              </a:ext>
            </a:extLst>
          </a:blip>
          <a:srcRect/>
          <a:stretch>
            <a:fillRect/>
          </a:stretch>
        </p:blipFill>
        <p:spPr bwMode="auto">
          <a:xfrm>
            <a:off x="3861665" y="4678030"/>
            <a:ext cx="1176216" cy="1143001"/>
          </a:xfrm>
          <a:prstGeom prst="rect">
            <a:avLst/>
          </a:prstGeom>
          <a:noFill/>
          <a:ln>
            <a:noFill/>
          </a:ln>
        </p:spPr>
      </p:pic>
      <p:pic>
        <p:nvPicPr>
          <p:cNvPr id="8" name="Picture 7" descr="A close up of a sign&#10;&#10;Description automatically generated">
            <a:extLst>
              <a:ext uri="{FF2B5EF4-FFF2-40B4-BE49-F238E27FC236}">
                <a16:creationId xmlns:a16="http://schemas.microsoft.com/office/drawing/2014/main" id="{FC9AE988-1A33-DE47-BD83-DA584806ED4F}"/>
              </a:ext>
            </a:extLst>
          </p:cNvPr>
          <p:cNvPicPr>
            <a:picLocks noChangeAspect="1"/>
          </p:cNvPicPr>
          <p:nvPr/>
        </p:nvPicPr>
        <p:blipFill>
          <a:blip r:embed="rId5"/>
          <a:stretch>
            <a:fillRect/>
          </a:stretch>
        </p:blipFill>
        <p:spPr>
          <a:xfrm>
            <a:off x="5137326" y="4608228"/>
            <a:ext cx="1910080" cy="1253490"/>
          </a:xfrm>
          <a:prstGeom prst="rect">
            <a:avLst/>
          </a:prstGeom>
        </p:spPr>
      </p:pic>
      <p:pic>
        <p:nvPicPr>
          <p:cNvPr id="9" name="Picture 8">
            <a:extLst>
              <a:ext uri="{FF2B5EF4-FFF2-40B4-BE49-F238E27FC236}">
                <a16:creationId xmlns:a16="http://schemas.microsoft.com/office/drawing/2014/main" id="{13694223-5E73-D548-8CDE-8891552BACF3}"/>
              </a:ext>
            </a:extLst>
          </p:cNvPr>
          <p:cNvPicPr>
            <a:picLocks noChangeAspect="1"/>
          </p:cNvPicPr>
          <p:nvPr/>
        </p:nvPicPr>
        <p:blipFill>
          <a:blip r:embed="rId6"/>
          <a:stretch>
            <a:fillRect/>
          </a:stretch>
        </p:blipFill>
        <p:spPr>
          <a:xfrm>
            <a:off x="3352339" y="1305099"/>
            <a:ext cx="2194867" cy="2840416"/>
          </a:xfrm>
          <a:prstGeom prst="rect">
            <a:avLst/>
          </a:prstGeom>
          <a:solidFill>
            <a:schemeClr val="bg1"/>
          </a:solidFill>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149919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5816977"/>
          </a:xfrm>
          <a:prstGeom prst="rect">
            <a:avLst/>
          </a:prstGeom>
          <a:noFill/>
        </p:spPr>
        <p:txBody>
          <a:bodyPr wrap="square" rtlCol="0">
            <a:spAutoFit/>
          </a:bodyPr>
          <a:lstStyle/>
          <a:p>
            <a:r>
              <a:rPr lang="en-US" sz="1200" b="1" dirty="0"/>
              <a:t>Partner A: </a:t>
            </a:r>
            <a:r>
              <a:rPr lang="en-US" sz="1200" dirty="0"/>
              <a:t>An important idea from the text is that you need to work together to build cars. What is your claim? </a:t>
            </a:r>
          </a:p>
          <a:p>
            <a:endParaRPr lang="en-US" sz="1200" b="1" dirty="0"/>
          </a:p>
          <a:p>
            <a:r>
              <a:rPr lang="en-US" sz="1200" b="1" dirty="0"/>
              <a:t>Partner A:</a:t>
            </a:r>
            <a:r>
              <a:rPr lang="en-US" sz="1200" dirty="0"/>
              <a:t>I think that there are men working together in a group using</a:t>
            </a:r>
            <a:r>
              <a:rPr lang="en-US" sz="1200" b="1" dirty="0"/>
              <a:t> </a:t>
            </a:r>
            <a:r>
              <a:rPr lang="en-US" sz="1200" dirty="0"/>
              <a:t>hammers and a group putting in steering wheels, too. How can you </a:t>
            </a:r>
            <a:r>
              <a:rPr lang="en-US" sz="1200" b="1" dirty="0"/>
              <a:t> </a:t>
            </a:r>
            <a:r>
              <a:rPr lang="en-US" sz="1200" dirty="0"/>
              <a:t>support your claim with evidence? </a:t>
            </a:r>
          </a:p>
          <a:p>
            <a:endParaRPr lang="en-US" sz="1200" dirty="0"/>
          </a:p>
          <a:p>
            <a:endParaRPr lang="en-US" sz="1200" b="1" dirty="0"/>
          </a:p>
          <a:p>
            <a:r>
              <a:rPr lang="en-US" sz="1200" b="1" dirty="0"/>
              <a:t>Partner A:</a:t>
            </a:r>
            <a:r>
              <a:rPr lang="en-US" sz="1200" dirty="0"/>
              <a:t>I think the men working with the steering wheel are working together because one man is grabbing a steering wheel and another man is carrying a steering wheel towards the men around the car.  They are putting the steering wheel on the car together. How can you support your claim with evidence? </a:t>
            </a:r>
          </a:p>
          <a:p>
            <a:endParaRPr lang="en-US" sz="1200" b="1" dirty="0"/>
          </a:p>
          <a:p>
            <a:r>
              <a:rPr lang="en-US" sz="1200" b="1" dirty="0"/>
              <a:t>Partner A: </a:t>
            </a:r>
            <a:r>
              <a:rPr lang="en-US" sz="1200" dirty="0"/>
              <a:t>I think that the men putting in the steering wheels are working </a:t>
            </a:r>
            <a:r>
              <a:rPr lang="en-US" sz="1200" b="1" dirty="0"/>
              <a:t> </a:t>
            </a:r>
            <a:r>
              <a:rPr lang="en-US" sz="1200" dirty="0"/>
              <a:t>together to build cars and have different jobs. Some bring the</a:t>
            </a:r>
            <a:r>
              <a:rPr lang="en-US" sz="1200" b="1" dirty="0"/>
              <a:t> </a:t>
            </a:r>
            <a:r>
              <a:rPr lang="en-US" sz="1200" dirty="0"/>
              <a:t>steering wheel and others attach it to the car. </a:t>
            </a:r>
          </a:p>
          <a:p>
            <a:endParaRPr lang="en-US" sz="1200" dirty="0"/>
          </a:p>
          <a:p>
            <a:endParaRPr lang="en-US" sz="1200" b="1" dirty="0"/>
          </a:p>
          <a:p>
            <a:r>
              <a:rPr lang="en-US" sz="1200" b="1" dirty="0"/>
              <a:t>Partner A:</a:t>
            </a:r>
            <a:r>
              <a:rPr lang="en-US" sz="1200" dirty="0"/>
              <a:t>I think that the workers are showing the people how they work together to build cars. Can we come to an agreement? </a:t>
            </a:r>
          </a:p>
          <a:p>
            <a:endParaRPr lang="en-US" sz="1200" dirty="0"/>
          </a:p>
          <a:p>
            <a:endParaRPr lang="en-US" sz="1200" dirty="0"/>
          </a:p>
          <a:p>
            <a:endParaRPr lang="en-US" sz="1200" dirty="0"/>
          </a:p>
        </p:txBody>
      </p:sp>
      <p:sp>
        <p:nvSpPr>
          <p:cNvPr id="5" name="TextBox 4"/>
          <p:cNvSpPr txBox="1"/>
          <p:nvPr/>
        </p:nvSpPr>
        <p:spPr>
          <a:xfrm>
            <a:off x="4591715" y="1052160"/>
            <a:ext cx="3619308" cy="5262979"/>
          </a:xfrm>
          <a:prstGeom prst="rect">
            <a:avLst/>
          </a:prstGeom>
          <a:noFill/>
        </p:spPr>
        <p:txBody>
          <a:bodyPr wrap="square" rtlCol="0">
            <a:spAutoFit/>
          </a:bodyPr>
          <a:lstStyle/>
          <a:p>
            <a:r>
              <a:rPr lang="en-US" sz="1200" b="1" dirty="0"/>
              <a:t>Partner B: </a:t>
            </a:r>
            <a:r>
              <a:rPr lang="en-US" sz="1200" dirty="0"/>
              <a:t>An important idea is that people are interested in how to build cars.  How can you support your claim with evidence? </a:t>
            </a:r>
          </a:p>
          <a:p>
            <a:r>
              <a:rPr lang="en-US" sz="1200" b="1" dirty="0"/>
              <a:t>  </a:t>
            </a:r>
          </a:p>
          <a:p>
            <a:endParaRPr lang="en-US" sz="1200" b="1" dirty="0"/>
          </a:p>
          <a:p>
            <a:r>
              <a:rPr lang="en-US" sz="1200" b="1" dirty="0"/>
              <a:t>Partner B:</a:t>
            </a:r>
            <a:r>
              <a:rPr lang="en-US" sz="1200" dirty="0"/>
              <a:t>I think that the many people in the back are all looking at the men </a:t>
            </a:r>
            <a:r>
              <a:rPr lang="en-US" sz="1200" b="1" dirty="0"/>
              <a:t> </a:t>
            </a:r>
            <a:r>
              <a:rPr lang="en-US" sz="1200" dirty="0"/>
              <a:t>build cars. They are focused on what is happening because they want to learn. How can you support your claim with evidence? </a:t>
            </a:r>
          </a:p>
          <a:p>
            <a:endParaRPr lang="en-US" sz="1200" dirty="0"/>
          </a:p>
          <a:p>
            <a:r>
              <a:rPr lang="en-US" sz="1200" b="1" dirty="0"/>
              <a:t>Partner B:</a:t>
            </a:r>
            <a:r>
              <a:rPr lang="en-US" sz="1200" dirty="0"/>
              <a:t>I think that the two boys are really interested. They are hanging over </a:t>
            </a:r>
            <a:r>
              <a:rPr lang="en-US" sz="1200" b="1" dirty="0"/>
              <a:t> </a:t>
            </a:r>
            <a:r>
              <a:rPr lang="en-US" sz="1200" dirty="0"/>
              <a:t>the wall to get a closer look at the men building the cars. How can you support your claim with evidence? </a:t>
            </a:r>
          </a:p>
          <a:p>
            <a:endParaRPr lang="en-US" sz="1200" dirty="0"/>
          </a:p>
          <a:p>
            <a:endParaRPr lang="en-US" sz="1200" b="1" dirty="0"/>
          </a:p>
          <a:p>
            <a:r>
              <a:rPr lang="en-US" sz="1200" b="1" dirty="0"/>
              <a:t>Partner B</a:t>
            </a:r>
            <a:r>
              <a:rPr lang="en-US" sz="1200" dirty="0"/>
              <a:t>:I think the people are watching the workers because they want to learn about how to cooperate with others to build things. How can we</a:t>
            </a:r>
            <a:r>
              <a:rPr lang="en-US" sz="1200" b="1" dirty="0"/>
              <a:t> </a:t>
            </a:r>
            <a:r>
              <a:rPr lang="en-US" sz="1200" dirty="0"/>
              <a:t>come to an agreement? </a:t>
            </a:r>
          </a:p>
          <a:p>
            <a:endParaRPr lang="en-US" sz="1200" dirty="0"/>
          </a:p>
          <a:p>
            <a:endParaRPr lang="en-US" sz="1200" b="1" dirty="0"/>
          </a:p>
          <a:p>
            <a:r>
              <a:rPr lang="en-US" sz="1200" b="1" dirty="0"/>
              <a:t>Partner B: </a:t>
            </a:r>
            <a:r>
              <a:rPr lang="en-US" sz="1200" dirty="0"/>
              <a:t>I think the important idea is to learn how to do something big, we</a:t>
            </a:r>
            <a:r>
              <a:rPr lang="en-US" sz="1200" b="1" dirty="0"/>
              <a:t> </a:t>
            </a:r>
            <a:r>
              <a:rPr lang="en-US" sz="1200" dirty="0"/>
              <a:t>need to watch and learn from people who know how to build things by working together. </a:t>
            </a:r>
          </a:p>
          <a:p>
            <a:endParaRPr lang="en-US" sz="1200" dirty="0"/>
          </a:p>
          <a:p>
            <a:endParaRPr lang="en-US" sz="12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5517"/>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1027367"/>
            <a:ext cx="948679" cy="957629"/>
          </a:xfrm>
          <a:prstGeom prst="rect">
            <a:avLst/>
          </a:prstGeom>
        </p:spPr>
      </p:pic>
      <p:cxnSp>
        <p:nvCxnSpPr>
          <p:cNvPr id="20" name="Straight Connector 19"/>
          <p:cNvCxnSpPr>
            <a:cxnSpLocks/>
          </p:cNvCxnSpPr>
          <p:nvPr/>
        </p:nvCxnSpPr>
        <p:spPr>
          <a:xfrm>
            <a:off x="4539992" y="1075872"/>
            <a:ext cx="0" cy="519634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141952" y="151564"/>
            <a:ext cx="8899525" cy="927100"/>
          </a:xfrm>
        </p:spPr>
        <p:txBody>
          <a:bodyPr>
            <a:normAutofit fontScale="90000"/>
          </a:bodyPr>
          <a:lstStyle/>
          <a:p>
            <a:pPr algn="ctr"/>
            <a:r>
              <a:rPr lang="en-US" sz="2800" b="1" u="sng" dirty="0">
                <a:solidFill>
                  <a:schemeClr val="tx1"/>
                </a:solidFill>
              </a:rPr>
              <a:t>Visual Text </a:t>
            </a:r>
            <a:r>
              <a:rPr lang="en-US" sz="2800" b="1" dirty="0">
                <a:solidFill>
                  <a:schemeClr val="tx1"/>
                </a:solidFill>
              </a:rPr>
              <a:t>Model</a:t>
            </a:r>
            <a:br>
              <a:rPr lang="en-US" sz="2800" dirty="0">
                <a:solidFill>
                  <a:schemeClr val="tx1"/>
                </a:solidFill>
              </a:rPr>
            </a:br>
            <a:r>
              <a:rPr lang="en-US" sz="2800" b="1" dirty="0">
                <a:solidFill>
                  <a:schemeClr val="tx1"/>
                </a:solidFill>
              </a:rPr>
              <a:t>What is an important idea from this text?  Start by stating your claim.  Support your claim and come to a consensus.  </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7888" y="2039168"/>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2981078"/>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4024438"/>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58815"/>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07284"/>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83546"/>
            <a:ext cx="1199599" cy="1048469"/>
          </a:xfrm>
          <a:prstGeom prst="rect">
            <a:avLst/>
          </a:prstGeom>
        </p:spPr>
      </p:pic>
      <p:pic>
        <p:nvPicPr>
          <p:cNvPr id="15" name="Picture 14" descr="Screen Shot 2016-03-07 at 10.04.06 AM.png">
            <a:extLst>
              <a:ext uri="{FF2B5EF4-FFF2-40B4-BE49-F238E27FC236}">
                <a16:creationId xmlns:a16="http://schemas.microsoft.com/office/drawing/2014/main" id="{75C97AC0-5DC0-B24A-B00B-7873305058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22" y="5195634"/>
            <a:ext cx="1199599" cy="1048469"/>
          </a:xfrm>
          <a:prstGeom prst="rect">
            <a:avLst/>
          </a:prstGeom>
        </p:spPr>
      </p:pic>
      <p:pic>
        <p:nvPicPr>
          <p:cNvPr id="16" name="Picture 15" descr="Screen Shot 2016-03-07 at 10.04.12 AM.png">
            <a:extLst>
              <a:ext uri="{FF2B5EF4-FFF2-40B4-BE49-F238E27FC236}">
                <a16:creationId xmlns:a16="http://schemas.microsoft.com/office/drawing/2014/main" id="{5A200995-C376-D845-9856-E1B2B18826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4" y="5094281"/>
            <a:ext cx="948679" cy="957629"/>
          </a:xfrm>
          <a:prstGeom prst="rect">
            <a:avLst/>
          </a:prstGeom>
        </p:spPr>
      </p:pic>
    </p:spTree>
    <p:extLst>
      <p:ext uri="{BB962C8B-B14F-4D97-AF65-F5344CB8AC3E}">
        <p14:creationId xmlns:p14="http://schemas.microsoft.com/office/powerpoint/2010/main" val="1089356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1">
            <a:extLst>
              <a:ext uri="{FF2B5EF4-FFF2-40B4-BE49-F238E27FC236}">
                <a16:creationId xmlns:a16="http://schemas.microsoft.com/office/drawing/2014/main" id="{4B0AAAFB-4695-0247-862A-E69774ECB8D7}"/>
              </a:ext>
            </a:extLst>
          </p:cNvPr>
          <p:cNvPicPr>
            <a:picLocks noChangeAspect="1"/>
          </p:cNvPicPr>
          <p:nvPr/>
        </p:nvPicPr>
        <p:blipFill>
          <a:blip r:embed="rId2">
            <a:extLst>
              <a:ext uri="{28A0092B-C50C-407E-A947-70E740481C1C}">
                <a14:useLocalDpi xmlns:a14="http://schemas.microsoft.com/office/drawing/2010/main" val="0"/>
              </a:ext>
            </a:extLst>
          </a:blip>
          <a:srcRect l="3700" t="11067" r="6044" b="17174"/>
          <a:stretch>
            <a:fillRect/>
          </a:stretch>
        </p:blipFill>
        <p:spPr>
          <a:xfrm>
            <a:off x="1446395" y="482288"/>
            <a:ext cx="6123638" cy="5421313"/>
          </a:xfrm>
          <a:prstGeom prst="rect">
            <a:avLst/>
          </a:prstGeom>
          <a:ln w="57150">
            <a:solidFill>
              <a:srgbClr val="7030A0"/>
            </a:solidFill>
            <a:miter lim="800000"/>
            <a:headEnd/>
            <a:tailEnd/>
          </a:ln>
        </p:spPr>
      </p:pic>
    </p:spTree>
    <p:extLst>
      <p:ext uri="{BB962C8B-B14F-4D97-AF65-F5344CB8AC3E}">
        <p14:creationId xmlns:p14="http://schemas.microsoft.com/office/powerpoint/2010/main" val="8108292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5180" y="949088"/>
            <a:ext cx="3079377" cy="2215991"/>
          </a:xfrm>
          <a:prstGeom prst="rect">
            <a:avLst/>
          </a:prstGeom>
          <a:noFill/>
        </p:spPr>
        <p:txBody>
          <a:bodyPr wrap="square" rtlCol="0">
            <a:spAutoFit/>
          </a:bodyPr>
          <a:lstStyle/>
          <a:p>
            <a:pPr algn="ctr"/>
            <a:r>
              <a:rPr lang="en-US" sz="2400" b="1" dirty="0"/>
              <a:t>Listen to the Non-Model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547" y="2057084"/>
            <a:ext cx="1445364" cy="1648785"/>
          </a:xfrm>
          <a:prstGeom prst="rect">
            <a:avLst/>
          </a:prstGeom>
        </p:spPr>
      </p:pic>
      <p:sp>
        <p:nvSpPr>
          <p:cNvPr id="8" name="Rectangle 7"/>
          <p:cNvSpPr/>
          <p:nvPr/>
        </p:nvSpPr>
        <p:spPr>
          <a:xfrm>
            <a:off x="267032" y="3705869"/>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7" name="Picture 6">
            <a:extLst>
              <a:ext uri="{FF2B5EF4-FFF2-40B4-BE49-F238E27FC236}">
                <a16:creationId xmlns:a16="http://schemas.microsoft.com/office/drawing/2014/main" id="{CA392EE6-35A6-B24F-A442-48FD833540F8}"/>
              </a:ext>
            </a:extLst>
          </p:cNvPr>
          <p:cNvPicPr>
            <a:picLocks noChangeAspect="1"/>
          </p:cNvPicPr>
          <p:nvPr/>
        </p:nvPicPr>
        <p:blipFill rotWithShape="1">
          <a:blip r:embed="rId6"/>
          <a:srcRect l="6895" t="11252" r="8630" b="16319"/>
          <a:stretch/>
        </p:blipFill>
        <p:spPr>
          <a:xfrm rot="5400000">
            <a:off x="4247035" y="921856"/>
            <a:ext cx="3779219" cy="5568025"/>
          </a:xfrm>
          <a:prstGeom prst="rect">
            <a:avLst/>
          </a:prstGeom>
          <a:ln w="57150">
            <a:solidFill>
              <a:schemeClr val="tx1"/>
            </a:solidFill>
          </a:ln>
        </p:spPr>
      </p:pic>
      <p:pic>
        <p:nvPicPr>
          <p:cNvPr id="9" name="Online Media 1" descr="Recorded Sound">
            <a:hlinkClick r:id="" action="ppaction://media"/>
            <a:extLst>
              <a:ext uri="{FF2B5EF4-FFF2-40B4-BE49-F238E27FC236}">
                <a16:creationId xmlns:a16="http://schemas.microsoft.com/office/drawing/2014/main" id="{E7834B49-5E8F-B34A-A52A-BFC11A8B104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99745" y="383310"/>
            <a:ext cx="812800" cy="812800"/>
          </a:xfrm>
          <a:prstGeom prst="rect">
            <a:avLst/>
          </a:prstGeom>
          <a:ln>
            <a:solidFill>
              <a:schemeClr val="accent1"/>
            </a:solidFill>
          </a:ln>
        </p:spPr>
      </p:pic>
    </p:spTree>
    <p:extLst>
      <p:ext uri="{BB962C8B-B14F-4D97-AF65-F5344CB8AC3E}">
        <p14:creationId xmlns:p14="http://schemas.microsoft.com/office/powerpoint/2010/main" val="2787840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9"/>
                </p:tgtEl>
              </p:cMediaNode>
            </p:audio>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5478423"/>
          </a:xfrm>
          <a:prstGeom prst="rect">
            <a:avLst/>
          </a:prstGeom>
          <a:noFill/>
        </p:spPr>
        <p:txBody>
          <a:bodyPr wrap="square" rtlCol="0">
            <a:spAutoFit/>
          </a:bodyPr>
          <a:lstStyle/>
          <a:p>
            <a:r>
              <a:rPr lang="en-US" sz="1400" b="1" dirty="0"/>
              <a:t>Partner A: </a:t>
            </a:r>
            <a:r>
              <a:rPr lang="en-US" sz="1400" dirty="0"/>
              <a:t>You need to work to build cars. </a:t>
            </a:r>
          </a:p>
          <a:p>
            <a:endParaRPr lang="en-US" sz="1400" dirty="0"/>
          </a:p>
          <a:p>
            <a:endParaRPr lang="en-US" sz="1400" dirty="0"/>
          </a:p>
          <a:p>
            <a:endParaRPr lang="en-US" sz="1400" dirty="0"/>
          </a:p>
          <a:p>
            <a:endParaRPr lang="en-US" sz="1400" dirty="0"/>
          </a:p>
          <a:p>
            <a:r>
              <a:rPr lang="en-US" sz="1400" b="1" dirty="0"/>
              <a:t>Partner A: </a:t>
            </a:r>
            <a:r>
              <a:rPr lang="en-US" sz="1400" dirty="0"/>
              <a:t>There are men working together in a group putting in steering wheels. </a:t>
            </a:r>
          </a:p>
          <a:p>
            <a:endParaRPr lang="en-US" sz="1400" b="1" dirty="0"/>
          </a:p>
          <a:p>
            <a:endParaRPr lang="en-US" sz="1400" b="1" dirty="0"/>
          </a:p>
          <a:p>
            <a:endParaRPr lang="en-US" sz="1400" b="1" dirty="0"/>
          </a:p>
          <a:p>
            <a:r>
              <a:rPr lang="en-US" sz="1400" b="1" dirty="0"/>
              <a:t>Partner A: </a:t>
            </a:r>
            <a:r>
              <a:rPr lang="en-US" sz="1400" dirty="0"/>
              <a:t>The men getting the steering wheels are working together. The workers put the steering wheel on the car</a:t>
            </a:r>
            <a:r>
              <a:rPr lang="en-US" sz="1400" b="1" dirty="0"/>
              <a:t>. </a:t>
            </a:r>
            <a:endParaRPr lang="en-US" sz="1400" dirty="0"/>
          </a:p>
          <a:p>
            <a:endParaRPr lang="en-US" sz="1400" dirty="0"/>
          </a:p>
          <a:p>
            <a:endParaRPr lang="en-US" sz="1400" dirty="0"/>
          </a:p>
          <a:p>
            <a:r>
              <a:rPr lang="en-US" sz="1400" b="1" dirty="0"/>
              <a:t>Partner A: </a:t>
            </a:r>
            <a:r>
              <a:rPr lang="en-US" sz="1400" dirty="0"/>
              <a:t>The men putting in the steering wheels have different jobs. </a:t>
            </a:r>
          </a:p>
          <a:p>
            <a:endParaRPr lang="en-US" sz="1400" dirty="0"/>
          </a:p>
          <a:p>
            <a:endParaRPr lang="en-US" sz="1400" b="1" dirty="0"/>
          </a:p>
          <a:p>
            <a:endParaRPr lang="en-US" sz="1400" b="1" dirty="0"/>
          </a:p>
          <a:p>
            <a:endParaRPr lang="en-US" sz="1400" b="1" dirty="0"/>
          </a:p>
          <a:p>
            <a:r>
              <a:rPr lang="en-US" sz="1400" b="1" dirty="0"/>
              <a:t>Partner A: </a:t>
            </a:r>
            <a:r>
              <a:rPr lang="en-US" sz="1400" dirty="0"/>
              <a:t>The workers are showing the people how to work together. </a:t>
            </a:r>
          </a:p>
          <a:p>
            <a:endParaRPr lang="en-US" sz="1400" dirty="0"/>
          </a:p>
          <a:p>
            <a:endParaRPr lang="en-US" sz="1400" dirty="0"/>
          </a:p>
        </p:txBody>
      </p:sp>
      <p:sp>
        <p:nvSpPr>
          <p:cNvPr id="5" name="TextBox 4"/>
          <p:cNvSpPr txBox="1"/>
          <p:nvPr/>
        </p:nvSpPr>
        <p:spPr>
          <a:xfrm>
            <a:off x="4591715" y="1052160"/>
            <a:ext cx="3619308" cy="5909310"/>
          </a:xfrm>
          <a:prstGeom prst="rect">
            <a:avLst/>
          </a:prstGeom>
          <a:noFill/>
        </p:spPr>
        <p:txBody>
          <a:bodyPr wrap="square" rtlCol="0">
            <a:spAutoFit/>
          </a:bodyPr>
          <a:lstStyle/>
          <a:p>
            <a:r>
              <a:rPr lang="en-US" sz="1400" b="1" dirty="0"/>
              <a:t>Partner B: </a:t>
            </a:r>
            <a:r>
              <a:rPr lang="en-US" sz="1400" dirty="0"/>
              <a:t>People are interested in cars. </a:t>
            </a:r>
          </a:p>
          <a:p>
            <a:endParaRPr lang="en-US" sz="1400" b="1" dirty="0"/>
          </a:p>
          <a:p>
            <a:endParaRPr lang="en-US" sz="1400" b="1" dirty="0"/>
          </a:p>
          <a:p>
            <a:endParaRPr lang="en-US" sz="1400" b="1" dirty="0"/>
          </a:p>
          <a:p>
            <a:endParaRPr lang="en-US" sz="1400" b="1" dirty="0"/>
          </a:p>
          <a:p>
            <a:endParaRPr lang="en-US" sz="1400" b="1" dirty="0"/>
          </a:p>
          <a:p>
            <a:r>
              <a:rPr lang="en-US" sz="1400" b="1" dirty="0"/>
              <a:t>Partner B: </a:t>
            </a:r>
            <a:r>
              <a:rPr lang="en-US" sz="1400" dirty="0"/>
              <a:t>Many people are watching the men</a:t>
            </a:r>
            <a:r>
              <a:rPr lang="en-US" sz="1400" b="1" dirty="0"/>
              <a:t>. </a:t>
            </a:r>
            <a:endParaRPr lang="en-US" sz="1400" dirty="0"/>
          </a:p>
          <a:p>
            <a:endParaRPr lang="en-US" sz="1400" dirty="0"/>
          </a:p>
          <a:p>
            <a:endParaRPr lang="en-US" sz="1400" dirty="0"/>
          </a:p>
          <a:p>
            <a:endParaRPr lang="en-US" sz="1400" b="1" dirty="0"/>
          </a:p>
          <a:p>
            <a:r>
              <a:rPr lang="en-US" sz="1400" b="1" dirty="0"/>
              <a:t>Partner B: </a:t>
            </a:r>
            <a:r>
              <a:rPr lang="en-US" sz="1400" dirty="0"/>
              <a:t>The two boys are really interested. They are hanging over the wall to get a closer look at the men</a:t>
            </a:r>
            <a:r>
              <a:rPr lang="en-US" sz="1400" b="1" dirty="0"/>
              <a:t>. </a:t>
            </a:r>
            <a:endParaRPr lang="en-US" sz="1400" dirty="0"/>
          </a:p>
          <a:p>
            <a:endParaRPr lang="en-US" sz="1400" dirty="0"/>
          </a:p>
          <a:p>
            <a:endParaRPr lang="en-US" sz="1400" dirty="0"/>
          </a:p>
          <a:p>
            <a:endParaRPr lang="en-US" sz="1400" b="1" dirty="0"/>
          </a:p>
          <a:p>
            <a:r>
              <a:rPr lang="en-US" sz="1400" b="1" dirty="0"/>
              <a:t>Partner B</a:t>
            </a:r>
            <a:r>
              <a:rPr lang="en-US" sz="1400" dirty="0"/>
              <a:t>: The dressed up people are learning about how to build things. </a:t>
            </a:r>
          </a:p>
          <a:p>
            <a:endParaRPr lang="en-US" sz="1400" dirty="0"/>
          </a:p>
          <a:p>
            <a:endParaRPr lang="en-US" sz="1400" b="1" dirty="0"/>
          </a:p>
          <a:p>
            <a:endParaRPr lang="en-US" sz="1400" b="1" dirty="0"/>
          </a:p>
          <a:p>
            <a:endParaRPr lang="en-US" sz="1400" b="1" dirty="0"/>
          </a:p>
          <a:p>
            <a:r>
              <a:rPr lang="en-US" sz="1400" b="1" dirty="0"/>
              <a:t>Partner B: </a:t>
            </a:r>
            <a:r>
              <a:rPr lang="en-US" sz="1400" dirty="0"/>
              <a:t>To learn how to do something big, we need to watch and learn</a:t>
            </a:r>
            <a:r>
              <a:rPr lang="en-US" sz="1400" b="1" dirty="0"/>
              <a:t>. </a:t>
            </a:r>
            <a:endParaRPr lang="en-US" sz="1400" dirty="0"/>
          </a:p>
          <a:p>
            <a:endParaRPr lang="en-US" sz="1400" dirty="0"/>
          </a:p>
          <a:p>
            <a:endParaRPr lang="en-US" sz="14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47" y="826111"/>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2" y="874449"/>
            <a:ext cx="948679" cy="957629"/>
          </a:xfrm>
          <a:prstGeom prst="rect">
            <a:avLst/>
          </a:prstGeom>
        </p:spPr>
      </p:pic>
      <p:cxnSp>
        <p:nvCxnSpPr>
          <p:cNvPr id="20" name="Straight Connector 19"/>
          <p:cNvCxnSpPr>
            <a:cxnSpLocks/>
          </p:cNvCxnSpPr>
          <p:nvPr/>
        </p:nvCxnSpPr>
        <p:spPr>
          <a:xfrm>
            <a:off x="4520275" y="1183600"/>
            <a:ext cx="0" cy="503146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268952" y="139385"/>
            <a:ext cx="8645525" cy="1001713"/>
          </a:xfrm>
        </p:spPr>
        <p:txBody>
          <a:bodyPr>
            <a:normAutofit fontScale="90000"/>
          </a:bodyPr>
          <a:lstStyle/>
          <a:p>
            <a:pPr algn="ctr"/>
            <a:r>
              <a:rPr lang="en-US" sz="2800" b="1" u="sng" dirty="0">
                <a:solidFill>
                  <a:schemeClr val="tx1"/>
                </a:solidFill>
              </a:rPr>
              <a:t>Visual Text </a:t>
            </a:r>
            <a:r>
              <a:rPr lang="en-US" sz="2800" b="1" dirty="0">
                <a:solidFill>
                  <a:schemeClr val="tx1"/>
                </a:solidFill>
              </a:rPr>
              <a:t>Non- Model</a:t>
            </a:r>
            <a:br>
              <a:rPr lang="en-US" sz="2800" dirty="0">
                <a:solidFill>
                  <a:schemeClr val="tx1"/>
                </a:solidFill>
              </a:rPr>
            </a:br>
            <a:r>
              <a:rPr lang="en-US" sz="2800" b="1" dirty="0">
                <a:solidFill>
                  <a:schemeClr val="tx1"/>
                </a:solidFill>
              </a:rPr>
              <a:t> What is an important idea from this text?  Start by stating your claim.  Support your claim and come to a consensus. </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2" y="1874580"/>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1343" y="3003110"/>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2767" y="5211034"/>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47" y="1874923"/>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03" y="2893169"/>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59" y="3921070"/>
            <a:ext cx="1199599" cy="1048469"/>
          </a:xfrm>
          <a:prstGeom prst="rect">
            <a:avLst/>
          </a:prstGeom>
        </p:spPr>
      </p:pic>
      <p:pic>
        <p:nvPicPr>
          <p:cNvPr id="15" name="Picture 14" descr="Screen Shot 2016-03-07 at 10.04.06 AM.png">
            <a:extLst>
              <a:ext uri="{FF2B5EF4-FFF2-40B4-BE49-F238E27FC236}">
                <a16:creationId xmlns:a16="http://schemas.microsoft.com/office/drawing/2014/main" id="{E144A3BF-21A3-D649-B019-6A609F3E8B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03" y="5059674"/>
            <a:ext cx="1199599" cy="1048469"/>
          </a:xfrm>
          <a:prstGeom prst="rect">
            <a:avLst/>
          </a:prstGeom>
        </p:spPr>
      </p:pic>
      <p:pic>
        <p:nvPicPr>
          <p:cNvPr id="16" name="Picture 15" descr="Screen Shot 2016-03-07 at 10.04.12 AM.png">
            <a:extLst>
              <a:ext uri="{FF2B5EF4-FFF2-40B4-BE49-F238E27FC236}">
                <a16:creationId xmlns:a16="http://schemas.microsoft.com/office/drawing/2014/main" id="{7302E7B1-F227-234D-9E1D-745D8D5FE7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1" y="4107072"/>
            <a:ext cx="948679" cy="957629"/>
          </a:xfrm>
          <a:prstGeom prst="rect">
            <a:avLst/>
          </a:prstGeom>
        </p:spPr>
      </p:pic>
    </p:spTree>
    <p:extLst>
      <p:ext uri="{BB962C8B-B14F-4D97-AF65-F5344CB8AC3E}">
        <p14:creationId xmlns:p14="http://schemas.microsoft.com/office/powerpoint/2010/main" val="118401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4" end="1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17" end="1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19" end="1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15083" y="2326572"/>
            <a:ext cx="4848924" cy="3877985"/>
          </a:xfrm>
          <a:prstGeom prst="rect">
            <a:avLst/>
          </a:prstGeom>
          <a:noFill/>
        </p:spPr>
        <p:txBody>
          <a:bodyPr wrap="square" rtlCol="0">
            <a:spAutoFit/>
          </a:bodyPr>
          <a:lstStyle/>
          <a:p>
            <a:pPr marL="214313" indent="-214313">
              <a:buFont typeface="Arial" charset="0"/>
              <a:buChar char="•"/>
            </a:pPr>
            <a:endParaRPr lang="en-US" sz="600" dirty="0"/>
          </a:p>
          <a:p>
            <a:r>
              <a:rPr lang="en-US" sz="2000" dirty="0"/>
              <a:t>Rules of the game: </a:t>
            </a:r>
          </a:p>
          <a:p>
            <a:pPr marL="214313" indent="-214313">
              <a:buFont typeface="Arial" charset="0"/>
              <a:buChar char="•"/>
            </a:pPr>
            <a:endParaRPr lang="en-US" sz="2000" dirty="0"/>
          </a:p>
          <a:p>
            <a:pPr marL="342900" indent="-342900">
              <a:buFont typeface="+mj-lt"/>
              <a:buAutoNum type="arabicPeriod"/>
            </a:pPr>
            <a:r>
              <a:rPr lang="en-US" sz="2000" dirty="0"/>
              <a:t>Each of you needs 1 CREATE, 1 CLARIFY, 1 FORTIFY, and 2 NEGOTIATE cards</a:t>
            </a:r>
          </a:p>
          <a:p>
            <a:pPr marL="342900" indent="-342900">
              <a:buFont typeface="+mj-lt"/>
              <a:buAutoNum type="arabicPeriod"/>
            </a:pPr>
            <a:endParaRPr lang="en-US" sz="2000" dirty="0"/>
          </a:p>
          <a:p>
            <a:pPr marL="342900" indent="-342900">
              <a:buFont typeface="+mj-lt"/>
              <a:buAutoNum type="arabicPeriod"/>
            </a:pPr>
            <a:r>
              <a:rPr lang="en-US" sz="2000" dirty="0"/>
              <a:t>Each of you will play one card as you share an idea.  You will continue taking turns until all cards are placed in the middle.</a:t>
            </a:r>
          </a:p>
          <a:p>
            <a:pPr marL="342900" indent="-342900">
              <a:buFont typeface="+mj-lt"/>
              <a:buAutoNum type="arabicPeriod"/>
            </a:pPr>
            <a:endParaRPr lang="en-US" sz="2000" dirty="0"/>
          </a:p>
          <a:p>
            <a:pPr marL="342900" indent="-342900">
              <a:buFont typeface="+mj-lt"/>
              <a:buAutoNum type="arabicPeriod"/>
            </a:pPr>
            <a:r>
              <a:rPr lang="en-US" sz="2000" dirty="0"/>
              <a:t>If you’re done early repeat the process for an additional round.</a:t>
            </a:r>
          </a:p>
        </p:txBody>
      </p:sp>
      <p:pic>
        <p:nvPicPr>
          <p:cNvPr id="8" name="Content Placeholder 8"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4007" y="2870062"/>
            <a:ext cx="1604208" cy="2093955"/>
          </a:xfrm>
          <a:prstGeom prst="rect">
            <a:avLst/>
          </a:prstGeom>
          <a:ln w="12700">
            <a:solidFill>
              <a:schemeClr val="tx1"/>
            </a:solidFill>
          </a:ln>
        </p:spPr>
      </p:pic>
      <p:pic>
        <p:nvPicPr>
          <p:cNvPr id="10" name="Content Placeholder 10" descr="Screen Shot 2016-03-16 at 2.54.0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1743" y="2870062"/>
            <a:ext cx="1672397" cy="2078616"/>
          </a:xfrm>
          <a:prstGeom prst="rect">
            <a:avLst/>
          </a:prstGeom>
          <a:ln w="12700">
            <a:solidFill>
              <a:schemeClr val="tx1"/>
            </a:solidFill>
          </a:ln>
        </p:spPr>
      </p:pic>
      <p:sp>
        <p:nvSpPr>
          <p:cNvPr id="13" name="TextBox 12"/>
          <p:cNvSpPr txBox="1"/>
          <p:nvPr/>
        </p:nvSpPr>
        <p:spPr>
          <a:xfrm>
            <a:off x="5364007" y="1090750"/>
            <a:ext cx="3416252" cy="1585049"/>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b="1" u="sng" dirty="0"/>
              <a:t>PROMPT: </a:t>
            </a:r>
          </a:p>
          <a:p>
            <a:pPr algn="ctr"/>
            <a:r>
              <a:rPr lang="en-US" sz="1900" dirty="0"/>
              <a:t>What is an important idea from this text?  Start by stating your claim.  Support your claim and come to a consensus.</a:t>
            </a:r>
          </a:p>
        </p:txBody>
      </p:sp>
      <p:sp>
        <p:nvSpPr>
          <p:cNvPr id="3" name="Rectangle 2"/>
          <p:cNvSpPr/>
          <p:nvPr/>
        </p:nvSpPr>
        <p:spPr>
          <a:xfrm>
            <a:off x="5364007" y="4901222"/>
            <a:ext cx="3503661" cy="1461939"/>
          </a:xfrm>
          <a:prstGeom prst="rect">
            <a:avLst/>
          </a:prstGeom>
        </p:spPr>
        <p:txBody>
          <a:bodyPr wrap="square">
            <a:spAutoFit/>
          </a:bodyPr>
          <a:lstStyle/>
          <a:p>
            <a:pPr marL="214313" indent="-214313">
              <a:buFont typeface="Arial" charset="0"/>
              <a:buChar char="•"/>
            </a:pPr>
            <a:endParaRPr lang="en-US" sz="900" dirty="0"/>
          </a:p>
          <a:p>
            <a:r>
              <a:rPr lang="en-US" sz="2000" dirty="0"/>
              <a:t>Remember to use the </a:t>
            </a:r>
            <a:r>
              <a:rPr lang="en-US" sz="2000" b="1" u="sng" dirty="0"/>
              <a:t>Constructive Conversation Norms</a:t>
            </a:r>
            <a:r>
              <a:rPr lang="en-US" sz="2000" dirty="0"/>
              <a:t> and </a:t>
            </a:r>
            <a:r>
              <a:rPr lang="en-US" sz="2000" b="1" u="sng" dirty="0"/>
              <a:t>Skills</a:t>
            </a:r>
            <a:r>
              <a:rPr lang="en-US" sz="2000" dirty="0"/>
              <a:t> as you play the game.</a:t>
            </a:r>
          </a:p>
        </p:txBody>
      </p:sp>
      <p:sp>
        <p:nvSpPr>
          <p:cNvPr id="11" name="Title 10"/>
          <p:cNvSpPr>
            <a:spLocks noGrp="1"/>
          </p:cNvSpPr>
          <p:nvPr>
            <p:ph type="title" idx="4294967295"/>
          </p:nvPr>
        </p:nvSpPr>
        <p:spPr>
          <a:xfrm>
            <a:off x="1812925" y="203200"/>
            <a:ext cx="7331075" cy="1000125"/>
          </a:xfrm>
        </p:spPr>
        <p:txBody>
          <a:bodyPr>
            <a:normAutofit fontScale="90000"/>
          </a:bodyPr>
          <a:lstStyle/>
          <a:p>
            <a:r>
              <a:rPr lang="en-US" b="1" dirty="0">
                <a:solidFill>
                  <a:schemeClr val="tx1"/>
                </a:solidFill>
              </a:rPr>
              <a:t>Constructive Conversation Game</a:t>
            </a: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146" y="533824"/>
            <a:ext cx="980572" cy="1095414"/>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Content Placeholder 3">
            <a:extLst>
              <a:ext uri="{FF2B5EF4-FFF2-40B4-BE49-F238E27FC236}">
                <a16:creationId xmlns:a16="http://schemas.microsoft.com/office/drawing/2014/main" id="{B3EDA727-173B-1B4F-BDF6-04AA4471D283}"/>
              </a:ext>
            </a:extLst>
          </p:cNvPr>
          <p:cNvPicPr>
            <a:picLocks noChangeAspect="1"/>
          </p:cNvPicPr>
          <p:nvPr/>
        </p:nvPicPr>
        <p:blipFill rotWithShape="1">
          <a:blip r:embed="rId6">
            <a:extLst>
              <a:ext uri="{28A0092B-C50C-407E-A947-70E740481C1C}">
                <a14:useLocalDpi xmlns:a14="http://schemas.microsoft.com/office/drawing/2010/main" val="0"/>
              </a:ext>
            </a:extLst>
          </a:blip>
          <a:srcRect l="1" r="49140" b="48702"/>
          <a:stretch/>
        </p:blipFill>
        <p:spPr>
          <a:xfrm>
            <a:off x="1945965" y="1176863"/>
            <a:ext cx="930069" cy="724894"/>
          </a:xfrm>
          <a:prstGeom prst="rect">
            <a:avLst/>
          </a:prstGeom>
          <a:ln>
            <a:solidFill>
              <a:schemeClr val="tx1"/>
            </a:solidFill>
          </a:ln>
        </p:spPr>
      </p:pic>
      <p:pic>
        <p:nvPicPr>
          <p:cNvPr id="15" name="Picture 14">
            <a:extLst>
              <a:ext uri="{FF2B5EF4-FFF2-40B4-BE49-F238E27FC236}">
                <a16:creationId xmlns:a16="http://schemas.microsoft.com/office/drawing/2014/main" id="{4DE54CB6-DAC7-5745-BC64-5B8F9C961234}"/>
              </a:ext>
            </a:extLst>
          </p:cNvPr>
          <p:cNvPicPr>
            <a:picLocks noChangeAspect="1"/>
          </p:cNvPicPr>
          <p:nvPr/>
        </p:nvPicPr>
        <p:blipFill rotWithShape="1">
          <a:blip r:embed="rId7"/>
          <a:srcRect l="50346" t="50297" b="1"/>
          <a:stretch/>
        </p:blipFill>
        <p:spPr>
          <a:xfrm>
            <a:off x="2278029" y="1476276"/>
            <a:ext cx="937176" cy="724894"/>
          </a:xfrm>
          <a:prstGeom prst="rect">
            <a:avLst/>
          </a:prstGeom>
          <a:solidFill>
            <a:schemeClr val="bg1"/>
          </a:solidFill>
          <a:ln>
            <a:solidFill>
              <a:schemeClr val="tx1"/>
            </a:solidFill>
          </a:ln>
        </p:spPr>
      </p:pic>
      <p:pic>
        <p:nvPicPr>
          <p:cNvPr id="16" name="Picture 15">
            <a:extLst>
              <a:ext uri="{FF2B5EF4-FFF2-40B4-BE49-F238E27FC236}">
                <a16:creationId xmlns:a16="http://schemas.microsoft.com/office/drawing/2014/main" id="{331E2D37-76E5-9F4F-B443-F28A74BEF4D0}"/>
              </a:ext>
            </a:extLst>
          </p:cNvPr>
          <p:cNvPicPr>
            <a:picLocks noChangeAspect="1"/>
          </p:cNvPicPr>
          <p:nvPr/>
        </p:nvPicPr>
        <p:blipFill rotWithShape="1">
          <a:blip r:embed="rId8"/>
          <a:srcRect r="50353" b="50752"/>
          <a:stretch/>
        </p:blipFill>
        <p:spPr>
          <a:xfrm rot="5400000">
            <a:off x="2879298" y="1690143"/>
            <a:ext cx="730434" cy="937177"/>
          </a:xfrm>
          <a:prstGeom prst="rect">
            <a:avLst/>
          </a:prstGeom>
          <a:ln>
            <a:solidFill>
              <a:schemeClr val="tx1"/>
            </a:solidFill>
          </a:ln>
        </p:spPr>
      </p:pic>
      <p:pic>
        <p:nvPicPr>
          <p:cNvPr id="17" name="Picture 16">
            <a:extLst>
              <a:ext uri="{FF2B5EF4-FFF2-40B4-BE49-F238E27FC236}">
                <a16:creationId xmlns:a16="http://schemas.microsoft.com/office/drawing/2014/main" id="{6FA7993D-8AD8-4143-A940-44AF8235F01E}"/>
              </a:ext>
            </a:extLst>
          </p:cNvPr>
          <p:cNvPicPr>
            <a:picLocks noChangeAspect="1"/>
          </p:cNvPicPr>
          <p:nvPr/>
        </p:nvPicPr>
        <p:blipFill rotWithShape="1">
          <a:blip r:embed="rId9"/>
          <a:srcRect l="6301" t="11530" r="50860" b="53177"/>
          <a:stretch/>
        </p:blipFill>
        <p:spPr>
          <a:xfrm rot="5400000">
            <a:off x="3941468" y="1128152"/>
            <a:ext cx="721718" cy="933069"/>
          </a:xfrm>
          <a:prstGeom prst="rect">
            <a:avLst/>
          </a:prstGeom>
          <a:solidFill>
            <a:schemeClr val="bg1"/>
          </a:solidFill>
          <a:ln>
            <a:solidFill>
              <a:schemeClr val="tx1"/>
            </a:solidFill>
          </a:ln>
        </p:spPr>
      </p:pic>
      <p:pic>
        <p:nvPicPr>
          <p:cNvPr id="19" name="Picture 18">
            <a:extLst>
              <a:ext uri="{FF2B5EF4-FFF2-40B4-BE49-F238E27FC236}">
                <a16:creationId xmlns:a16="http://schemas.microsoft.com/office/drawing/2014/main" id="{BE396361-07ED-944C-B1A1-6BFAF2657D4D}"/>
              </a:ext>
            </a:extLst>
          </p:cNvPr>
          <p:cNvPicPr>
            <a:picLocks noChangeAspect="1"/>
          </p:cNvPicPr>
          <p:nvPr/>
        </p:nvPicPr>
        <p:blipFill rotWithShape="1">
          <a:blip r:embed="rId9"/>
          <a:srcRect l="6301" t="11530" r="50860" b="53177"/>
          <a:stretch/>
        </p:blipFill>
        <p:spPr>
          <a:xfrm rot="5400000">
            <a:off x="4251226" y="1557792"/>
            <a:ext cx="721718" cy="933069"/>
          </a:xfrm>
          <a:prstGeom prst="rect">
            <a:avLst/>
          </a:prstGeom>
          <a:solidFill>
            <a:schemeClr val="bg1"/>
          </a:solidFill>
          <a:ln>
            <a:solidFill>
              <a:schemeClr val="tx1"/>
            </a:solidFill>
          </a:ln>
        </p:spPr>
      </p:pic>
    </p:spTree>
    <p:extLst>
      <p:ext uri="{BB962C8B-B14F-4D97-AF65-F5344CB8AC3E}">
        <p14:creationId xmlns:p14="http://schemas.microsoft.com/office/powerpoint/2010/main" val="760665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dissolv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dissolve">
                                      <p:cBhvr>
                                        <p:cTn id="12" dur="500"/>
                                        <p:tgtEl>
                                          <p:spTgt spid="5">
                                            <p:txEl>
                                              <p:pRg st="3" end="3"/>
                                            </p:txEl>
                                          </p:spTgt>
                                        </p:tgtEl>
                                      </p:cBhvr>
                                    </p:animEffec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dissolve">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5">
                                            <p:txEl>
                                              <p:pRg st="7" end="7"/>
                                            </p:txEl>
                                          </p:spTgt>
                                        </p:tgtEl>
                                        <p:attrNameLst>
                                          <p:attrName>style.visibility</p:attrName>
                                        </p:attrNameLst>
                                      </p:cBhvr>
                                      <p:to>
                                        <p:strVal val="visible"/>
                                      </p:to>
                                    </p:set>
                                    <p:animEffect transition="in" filter="dissolve">
                                      <p:cBhvr>
                                        <p:cTn id="32" dur="500"/>
                                        <p:tgtEl>
                                          <p:spTgt spid="5">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3">
                                            <p:txEl>
                                              <p:pRg st="0" end="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3">
                                            <p:txEl>
                                              <p:pRg st="1" end="1"/>
                                            </p:txEl>
                                          </p:spTgt>
                                        </p:tgtEl>
                                        <p:attrNameLst>
                                          <p:attrName>style.visibility</p:attrName>
                                        </p:attrNameLst>
                                      </p:cBhvr>
                                      <p:to>
                                        <p:strVal val="visible"/>
                                      </p:to>
                                    </p:set>
                                  </p:childTnLst>
                                </p:cTn>
                              </p:par>
                              <p:par>
                                <p:cTn id="39" presetID="9" presetClass="entr" presetSubtype="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dissolve">
                                      <p:cBhvr>
                                        <p:cTn id="41" dur="500"/>
                                        <p:tgtEl>
                                          <p:spTgt spid="8"/>
                                        </p:tgtEl>
                                      </p:cBhvr>
                                    </p:animEffect>
                                  </p:childTnLst>
                                </p:cTn>
                              </p:par>
                              <p:par>
                                <p:cTn id="42" presetID="9" presetClass="entr" presetSubtype="0" fill="hold"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dissolve">
                                      <p:cBhvr>
                                        <p:cTn id="44" dur="500"/>
                                        <p:tgtEl>
                                          <p:spTgt spid="10"/>
                                        </p:tgtEl>
                                      </p:cBhvr>
                                    </p:animEffect>
                                  </p:childTnLst>
                                </p:cTn>
                              </p:par>
                              <p:par>
                                <p:cTn id="45" presetID="9" presetClass="entr" presetSubtype="0" fill="hold" nodeType="withEffect">
                                  <p:stCondLst>
                                    <p:cond delay="0"/>
                                  </p:stCondLst>
                                  <p:childTnLst>
                                    <p:set>
                                      <p:cBhvr>
                                        <p:cTn id="46" dur="1" fill="hold">
                                          <p:stCondLst>
                                            <p:cond delay="0"/>
                                          </p:stCondLst>
                                        </p:cTn>
                                        <p:tgtEl>
                                          <p:spTgt spid="3">
                                            <p:txEl>
                                              <p:pRg st="1" end="1"/>
                                            </p:txEl>
                                          </p:spTgt>
                                        </p:tgtEl>
                                        <p:attrNameLst>
                                          <p:attrName>style.visibility</p:attrName>
                                        </p:attrNameLst>
                                      </p:cBhvr>
                                      <p:to>
                                        <p:strVal val="visible"/>
                                      </p:to>
                                    </p:set>
                                    <p:animEffect transition="in" filter="dissolve">
                                      <p:cBhvr>
                                        <p:cTn id="47" dur="500"/>
                                        <p:tgtEl>
                                          <p:spTgt spid="3">
                                            <p:txEl>
                                              <p:pRg st="1" end="1"/>
                                            </p:txEl>
                                          </p:spTgt>
                                        </p:tgtEl>
                                      </p:cBhvr>
                                    </p:animEffect>
                                  </p:childTnLst>
                                </p:cTn>
                              </p:par>
                              <p:par>
                                <p:cTn id="48" presetID="1" presetClass="entr" presetSubtype="0" fill="hold" grpId="0" nodeType="withEffect">
                                  <p:stCondLst>
                                    <p:cond delay="0"/>
                                  </p:stCondLst>
                                  <p:childTnLst>
                                    <p:set>
                                      <p:cBhvr>
                                        <p:cTn id="49" dur="1" fill="hold">
                                          <p:stCondLst>
                                            <p:cond delay="0"/>
                                          </p:stCondLst>
                                        </p:cTn>
                                        <p:tgtEl>
                                          <p:spTgt spid="13">
                                            <p:bg/>
                                          </p:spTgt>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13">
                                            <p:txEl>
                                              <p:pRg st="0" end="0"/>
                                            </p:txEl>
                                          </p:spTgt>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12"/>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17"/>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025962" y="-14800"/>
            <a:ext cx="6403538" cy="1538883"/>
          </a:xfrm>
          <a:prstGeom prst="rect">
            <a:avLst/>
          </a:prstGeom>
        </p:spPr>
        <p:txBody>
          <a:bodyPr wrap="square">
            <a:spAutoFit/>
          </a:bodyPr>
          <a:lstStyle/>
          <a:p>
            <a:pPr algn="ctr"/>
            <a:r>
              <a:rPr lang="en-US" sz="2600" b="1" dirty="0"/>
              <a:t>Prompt: </a:t>
            </a:r>
            <a:r>
              <a:rPr lang="en-US" sz="2100" dirty="0"/>
              <a:t>What is an important idea from this text?  Start by stating your claim.  Support your claim and come to a consensus.</a:t>
            </a:r>
          </a:p>
          <a:p>
            <a:pPr marL="257175" indent="-257175">
              <a:buFont typeface="Arial" charset="0"/>
              <a:buChar char="•"/>
            </a:pPr>
            <a:endParaRPr lang="en-US" sz="26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5308" y="188352"/>
            <a:ext cx="1160995" cy="968972"/>
          </a:xfrm>
          <a:prstGeom prst="rect">
            <a:avLst/>
          </a:prstGeom>
          <a:ln w="38100">
            <a:solidFill>
              <a:schemeClr val="accent1"/>
            </a:solidFill>
          </a:ln>
          <a:effectLst>
            <a:glow rad="139700">
              <a:schemeClr val="accent1">
                <a:lumMod val="40000"/>
                <a:lumOff val="60000"/>
                <a:alpha val="40000"/>
              </a:schemeClr>
            </a:glow>
          </a:effectLst>
        </p:spPr>
      </p:pic>
      <p:sp>
        <p:nvSpPr>
          <p:cNvPr id="6" name="TextBox 5">
            <a:extLst>
              <a:ext uri="{FF2B5EF4-FFF2-40B4-BE49-F238E27FC236}">
                <a16:creationId xmlns:a16="http://schemas.microsoft.com/office/drawing/2014/main" id="{F66AF98F-4ECB-CF41-8F64-F3DB5E5EF95B}"/>
              </a:ext>
            </a:extLst>
          </p:cNvPr>
          <p:cNvSpPr txBox="1"/>
          <p:nvPr/>
        </p:nvSpPr>
        <p:spPr>
          <a:xfrm>
            <a:off x="201109" y="6399129"/>
            <a:ext cx="7536574" cy="369332"/>
          </a:xfrm>
          <a:prstGeom prst="rect">
            <a:avLst/>
          </a:prstGeom>
          <a:noFill/>
        </p:spPr>
        <p:txBody>
          <a:bodyPr wrap="square" rtlCol="0">
            <a:spAutoFit/>
          </a:bodyPr>
          <a:lstStyle/>
          <a:p>
            <a:r>
              <a:rPr lang="en-US" b="1" dirty="0">
                <a:solidFill>
                  <a:schemeClr val="bg1"/>
                </a:solidFill>
              </a:rPr>
              <a:t>STUDENT VISUAL TEXT</a:t>
            </a:r>
          </a:p>
        </p:txBody>
      </p:sp>
      <p:sp>
        <p:nvSpPr>
          <p:cNvPr id="7" name="TextBox 6">
            <a:extLst>
              <a:ext uri="{FF2B5EF4-FFF2-40B4-BE49-F238E27FC236}">
                <a16:creationId xmlns:a16="http://schemas.microsoft.com/office/drawing/2014/main" id="{147F96C3-AAD8-D84C-863B-EED803F38C7A}"/>
              </a:ext>
            </a:extLst>
          </p:cNvPr>
          <p:cNvSpPr txBox="1"/>
          <p:nvPr/>
        </p:nvSpPr>
        <p:spPr>
          <a:xfrm>
            <a:off x="3671978" y="6373748"/>
            <a:ext cx="9106770" cy="369332"/>
          </a:xfrm>
          <a:prstGeom prst="rect">
            <a:avLst/>
          </a:prstGeom>
          <a:noFill/>
        </p:spPr>
        <p:txBody>
          <a:bodyPr wrap="square" rtlCol="0">
            <a:spAutoFit/>
          </a:bodyPr>
          <a:lstStyle/>
          <a:p>
            <a:r>
              <a:rPr lang="en-US" b="1" dirty="0">
                <a:solidFill>
                  <a:schemeClr val="bg1"/>
                </a:solidFill>
              </a:rPr>
              <a:t>TEACHER COLLECTS LANGUAGE SAMPLE        SPF 1.0</a:t>
            </a:r>
          </a:p>
        </p:txBody>
      </p:sp>
      <p:pic>
        <p:nvPicPr>
          <p:cNvPr id="10" name="Picture 9">
            <a:extLst>
              <a:ext uri="{FF2B5EF4-FFF2-40B4-BE49-F238E27FC236}">
                <a16:creationId xmlns:a16="http://schemas.microsoft.com/office/drawing/2014/main" id="{A9D3C9D5-355E-554D-A82D-8BF9C0911A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1874" y="6356727"/>
            <a:ext cx="381000" cy="381000"/>
          </a:xfrm>
          <a:prstGeom prst="rect">
            <a:avLst/>
          </a:prstGeom>
        </p:spPr>
      </p:pic>
      <p:pic>
        <p:nvPicPr>
          <p:cNvPr id="12" name="Picture 11">
            <a:extLst>
              <a:ext uri="{FF2B5EF4-FFF2-40B4-BE49-F238E27FC236}">
                <a16:creationId xmlns:a16="http://schemas.microsoft.com/office/drawing/2014/main" id="{1EEDF96D-C44F-D54A-AC11-DD90982759FE}"/>
              </a:ext>
            </a:extLst>
          </p:cNvPr>
          <p:cNvPicPr>
            <a:picLocks noChangeAspect="1"/>
          </p:cNvPicPr>
          <p:nvPr/>
        </p:nvPicPr>
        <p:blipFill rotWithShape="1">
          <a:blip r:embed="rId5"/>
          <a:srcRect l="4580" t="11848" r="6316" b="19002"/>
          <a:stretch/>
        </p:blipFill>
        <p:spPr>
          <a:xfrm rot="5400000">
            <a:off x="2297549" y="452964"/>
            <a:ext cx="4632542" cy="6317108"/>
          </a:xfrm>
          <a:prstGeom prst="rect">
            <a:avLst/>
          </a:prstGeom>
          <a:ln w="57150">
            <a:solidFill>
              <a:schemeClr val="tx1"/>
            </a:solidFill>
          </a:ln>
        </p:spPr>
      </p:pic>
    </p:spTree>
    <p:extLst>
      <p:ext uri="{BB962C8B-B14F-4D97-AF65-F5344CB8AC3E}">
        <p14:creationId xmlns:p14="http://schemas.microsoft.com/office/powerpoint/2010/main" val="3832613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41941" y="841245"/>
            <a:ext cx="5261712" cy="969496"/>
          </a:xfrm>
          <a:prstGeom prst="rect">
            <a:avLst/>
          </a:prstGeom>
          <a:noFill/>
        </p:spPr>
        <p:txBody>
          <a:bodyPr wrap="square" rtlCol="0">
            <a:spAutoFit/>
          </a:bodyPr>
          <a:lstStyle/>
          <a:p>
            <a:r>
              <a:rPr lang="en-US" sz="2850" b="1" dirty="0"/>
              <a:t>CONSTRUCTIVE CONVERSATION </a:t>
            </a:r>
          </a:p>
          <a:p>
            <a:r>
              <a:rPr lang="en-US" sz="2850" b="1" dirty="0"/>
              <a:t>FISHBOWL MODEL</a:t>
            </a:r>
          </a:p>
        </p:txBody>
      </p:sp>
      <p:sp>
        <p:nvSpPr>
          <p:cNvPr id="9" name="TextBox 8"/>
          <p:cNvSpPr txBox="1"/>
          <p:nvPr/>
        </p:nvSpPr>
        <p:spPr>
          <a:xfrm>
            <a:off x="0" y="6386903"/>
            <a:ext cx="9227794" cy="369332"/>
          </a:xfrm>
          <a:prstGeom prst="rect">
            <a:avLst/>
          </a:prstGeom>
          <a:noFill/>
        </p:spPr>
        <p:txBody>
          <a:bodyPr wrap="square" rtlCol="0">
            <a:spAutoFit/>
          </a:bodyPr>
          <a:lstStyle/>
          <a:p>
            <a:r>
              <a:rPr lang="en-US" b="1" dirty="0">
                <a:solidFill>
                  <a:schemeClr val="bg1"/>
                </a:solidFill>
              </a:rPr>
              <a:t>FORMATIVE ASSESSMENT– TEACHER COLLECTS LANGUAGE SAMPLE                SPF 1.0</a:t>
            </a:r>
          </a:p>
        </p:txBody>
      </p:sp>
      <p:sp>
        <p:nvSpPr>
          <p:cNvPr id="13" name="TextBox 12"/>
          <p:cNvSpPr txBox="1"/>
          <p:nvPr/>
        </p:nvSpPr>
        <p:spPr>
          <a:xfrm>
            <a:off x="266929" y="1933303"/>
            <a:ext cx="4980857" cy="1801925"/>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a:r>
              <a:rPr lang="en-US" sz="2800" b="1" dirty="0"/>
              <a:t>PROMPT: </a:t>
            </a:r>
            <a:r>
              <a:rPr lang="en-US" sz="2800" dirty="0"/>
              <a:t>What is an important idea from this text?  Start by stating your claim.  Support your claim and come to a consensus.</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707" y="692786"/>
            <a:ext cx="1017524" cy="1136693"/>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585" y="4056390"/>
            <a:ext cx="1663085" cy="1817450"/>
          </a:xfrm>
          <a:prstGeom prst="rect">
            <a:avLst/>
          </a:prstGeom>
        </p:spPr>
      </p:pic>
      <p:sp>
        <p:nvSpPr>
          <p:cNvPr id="21" name="Rectangle 20"/>
          <p:cNvSpPr/>
          <p:nvPr/>
        </p:nvSpPr>
        <p:spPr>
          <a:xfrm>
            <a:off x="1907177" y="3833554"/>
            <a:ext cx="3229600" cy="2115910"/>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050" b="1" u="sng" dirty="0"/>
          </a:p>
          <a:p>
            <a:pPr algn="ctr"/>
            <a:r>
              <a:rPr lang="en-US" sz="2800" b="1" u="sng" dirty="0"/>
              <a:t>Listen actively </a:t>
            </a:r>
            <a:r>
              <a:rPr lang="en-US" sz="2800" dirty="0"/>
              <a:t>to what two partners say to each other.</a:t>
            </a:r>
          </a:p>
          <a:p>
            <a:endParaRPr lang="en-US" sz="1050" dirty="0"/>
          </a:p>
        </p:txBody>
      </p:sp>
      <p:pic>
        <p:nvPicPr>
          <p:cNvPr id="22" name="Picture 21"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09634" y="6466378"/>
            <a:ext cx="313010" cy="305909"/>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22"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72553" y="6413439"/>
            <a:ext cx="337081" cy="375182"/>
          </a:xfrm>
          <a:prstGeom prst="rect">
            <a:avLst/>
          </a:prstGeom>
          <a:noFill/>
          <a:ln>
            <a:noFill/>
          </a:ln>
        </p:spPr>
      </p:pic>
      <p:grpSp>
        <p:nvGrpSpPr>
          <p:cNvPr id="2" name="Group 1"/>
          <p:cNvGrpSpPr/>
          <p:nvPr/>
        </p:nvGrpSpPr>
        <p:grpSpPr>
          <a:xfrm>
            <a:off x="7185363" y="1011322"/>
            <a:ext cx="1766470" cy="855021"/>
            <a:chOff x="9802268" y="304448"/>
            <a:chExt cx="1983896" cy="973758"/>
          </a:xfrm>
        </p:grpSpPr>
        <p:pic>
          <p:nvPicPr>
            <p:cNvPr id="26" name="Picture 25"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02268" y="304448"/>
              <a:ext cx="1107141" cy="973758"/>
            </a:xfrm>
            <a:prstGeom prst="rect">
              <a:avLst/>
            </a:prstGeom>
            <a:noFill/>
            <a:ln>
              <a:noFill/>
            </a:ln>
          </p:spPr>
        </p:pic>
        <p:pic>
          <p:nvPicPr>
            <p:cNvPr id="27" name="Picture 26"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09409" y="376306"/>
              <a:ext cx="876755" cy="810857"/>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16" name="Content Placeholder 1">
            <a:extLst>
              <a:ext uri="{FF2B5EF4-FFF2-40B4-BE49-F238E27FC236}">
                <a16:creationId xmlns:a16="http://schemas.microsoft.com/office/drawing/2014/main" id="{64B6DA61-29A4-3941-8C2C-ACFF7D75DAE7}"/>
              </a:ext>
            </a:extLst>
          </p:cNvPr>
          <p:cNvPicPr>
            <a:picLocks noChangeAspect="1"/>
          </p:cNvPicPr>
          <p:nvPr/>
        </p:nvPicPr>
        <p:blipFill>
          <a:blip r:embed="rId7">
            <a:extLst>
              <a:ext uri="{28A0092B-C50C-407E-A947-70E740481C1C}">
                <a14:useLocalDpi xmlns:a14="http://schemas.microsoft.com/office/drawing/2010/main" val="0"/>
              </a:ext>
            </a:extLst>
          </a:blip>
          <a:srcRect l="3700" t="11067" r="6044" b="17174"/>
          <a:stretch>
            <a:fillRect/>
          </a:stretch>
        </p:blipFill>
        <p:spPr>
          <a:xfrm>
            <a:off x="315465" y="1974736"/>
            <a:ext cx="4883783" cy="4155636"/>
          </a:xfrm>
          <a:prstGeom prst="rect">
            <a:avLst/>
          </a:prstGeom>
          <a:solidFill>
            <a:schemeClr val="bg1"/>
          </a:solidFill>
          <a:ln w="57150">
            <a:solidFill>
              <a:srgbClr val="7030A0"/>
            </a:solidFill>
            <a:miter lim="800000"/>
            <a:headEnd/>
            <a:tailEnd/>
          </a:ln>
        </p:spPr>
      </p:pic>
      <p:pic>
        <p:nvPicPr>
          <p:cNvPr id="17" name="Picture 16">
            <a:extLst>
              <a:ext uri="{FF2B5EF4-FFF2-40B4-BE49-F238E27FC236}">
                <a16:creationId xmlns:a16="http://schemas.microsoft.com/office/drawing/2014/main" id="{D9055DAD-691C-664B-A703-4619EBB31FC6}"/>
              </a:ext>
            </a:extLst>
          </p:cNvPr>
          <p:cNvPicPr>
            <a:picLocks noChangeAspect="1"/>
          </p:cNvPicPr>
          <p:nvPr/>
        </p:nvPicPr>
        <p:blipFill rotWithShape="1">
          <a:blip r:embed="rId8"/>
          <a:srcRect l="4580" t="11848" r="6316" b="19002"/>
          <a:stretch/>
        </p:blipFill>
        <p:spPr>
          <a:xfrm rot="5400000">
            <a:off x="5933312" y="2228465"/>
            <a:ext cx="2504101" cy="3414686"/>
          </a:xfrm>
          <a:prstGeom prst="rect">
            <a:avLst/>
          </a:prstGeom>
          <a:ln w="57150">
            <a:solidFill>
              <a:schemeClr val="tx1"/>
            </a:solidFill>
          </a:ln>
        </p:spPr>
      </p:pic>
    </p:spTree>
    <p:extLst>
      <p:ext uri="{BB962C8B-B14F-4D97-AF65-F5344CB8AC3E}">
        <p14:creationId xmlns:p14="http://schemas.microsoft.com/office/powerpoint/2010/main" val="896008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WRAP-UP</a:t>
            </a:r>
          </a:p>
        </p:txBody>
      </p:sp>
      <p:sp>
        <p:nvSpPr>
          <p:cNvPr id="3" name="Content Placeholder 2"/>
          <p:cNvSpPr>
            <a:spLocks noGrp="1"/>
          </p:cNvSpPr>
          <p:nvPr>
            <p:ph idx="4294967295"/>
          </p:nvPr>
        </p:nvSpPr>
        <p:spPr>
          <a:xfrm>
            <a:off x="385385" y="1770613"/>
            <a:ext cx="7543800" cy="4148137"/>
          </a:xfrm>
        </p:spPr>
        <p:txBody>
          <a:bodyPr>
            <a:normAutofit fontScale="92500"/>
          </a:bodyPr>
          <a:lstStyle/>
          <a:p>
            <a:r>
              <a:rPr lang="en-US" sz="2600" b="1" dirty="0">
                <a:solidFill>
                  <a:schemeClr val="tx1"/>
                </a:solidFill>
              </a:rPr>
              <a:t>How did we meet today’s objective of using the Constructive Conversation Skill of NEGOTIATE?</a:t>
            </a:r>
          </a:p>
          <a:p>
            <a:endParaRPr lang="en-US" b="1" dirty="0">
              <a:solidFill>
                <a:schemeClr val="tx1"/>
              </a:solidFill>
            </a:endParaRPr>
          </a:p>
          <a:p>
            <a:r>
              <a:rPr lang="en-US" sz="2400" b="1" dirty="0">
                <a:solidFill>
                  <a:schemeClr val="tx1"/>
                </a:solidFill>
              </a:rPr>
              <a:t>How did you: </a:t>
            </a:r>
          </a:p>
          <a:p>
            <a:pPr lvl="2">
              <a:buFont typeface="Wingdings" pitchFamily="2" charset="2"/>
              <a:buChar char="§"/>
            </a:pPr>
            <a:r>
              <a:rPr lang="en-US" sz="2400" dirty="0">
                <a:solidFill>
                  <a:schemeClr val="tx1"/>
                </a:solidFill>
              </a:rPr>
              <a:t>Use your think time?</a:t>
            </a:r>
          </a:p>
          <a:p>
            <a:pPr lvl="2">
              <a:buFont typeface="Wingdings" pitchFamily="2" charset="2"/>
              <a:buChar char="§"/>
            </a:pPr>
            <a:r>
              <a:rPr lang="en-US" sz="2400" dirty="0">
                <a:solidFill>
                  <a:schemeClr val="tx1"/>
                </a:solidFill>
              </a:rPr>
              <a:t>Use the language of the skill</a:t>
            </a:r>
          </a:p>
          <a:p>
            <a:pPr marL="201168" lvl="1" indent="0">
              <a:buNone/>
            </a:pPr>
            <a:endParaRPr lang="en-US" sz="2400" b="1" dirty="0">
              <a:solidFill>
                <a:schemeClr val="tx1"/>
              </a:solidFill>
            </a:endParaRPr>
          </a:p>
          <a:p>
            <a:pPr marL="201168" lvl="1" indent="0">
              <a:buNone/>
            </a:pPr>
            <a:r>
              <a:rPr lang="en-US" sz="2400" b="1" dirty="0">
                <a:solidFill>
                  <a:schemeClr val="tx1"/>
                </a:solidFill>
              </a:rPr>
              <a:t>Work with your conversation partner to do the following: </a:t>
            </a:r>
          </a:p>
          <a:p>
            <a:pPr lvl="2">
              <a:buFont typeface="Wingdings" pitchFamily="2" charset="2"/>
              <a:buChar char="§"/>
            </a:pPr>
            <a:r>
              <a:rPr lang="en-US" sz="2400" dirty="0">
                <a:solidFill>
                  <a:schemeClr val="tx1"/>
                </a:solidFill>
              </a:rPr>
              <a:t>Identify three things that you did to meet today’s objective</a:t>
            </a:r>
          </a:p>
          <a:p>
            <a:pPr lvl="2">
              <a:buFont typeface="Wingdings" pitchFamily="2" charset="2"/>
              <a:buChar char="§"/>
            </a:pPr>
            <a:r>
              <a:rPr lang="en-US" sz="2400" dirty="0">
                <a:solidFill>
                  <a:schemeClr val="tx1"/>
                </a:solidFill>
              </a:rPr>
              <a:t>Share and explain the three things to your partner</a:t>
            </a:r>
          </a:p>
          <a:p>
            <a:pPr lvl="2"/>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9296" y="2763451"/>
            <a:ext cx="1850600" cy="1544521"/>
          </a:xfrm>
          <a:prstGeom prst="rect">
            <a:avLst/>
          </a:prstGeom>
          <a:effectLst>
            <a:glow rad="139700">
              <a:schemeClr val="accent1">
                <a:lumMod val="40000"/>
                <a:lumOff val="60000"/>
                <a:alpha val="40000"/>
              </a:schemeClr>
            </a:glo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2609" y="2786427"/>
            <a:ext cx="1833153" cy="1498567"/>
          </a:xfrm>
          <a:prstGeom prst="rect">
            <a:avLst/>
          </a:prstGeom>
          <a:effectLst>
            <a:glow rad="190500">
              <a:schemeClr val="accent1">
                <a:lumMod val="40000"/>
                <a:lumOff val="60000"/>
                <a:alpha val="40000"/>
              </a:schemeClr>
            </a:glow>
          </a:effectLst>
        </p:spPr>
      </p:pic>
    </p:spTree>
    <p:extLst>
      <p:ext uri="{BB962C8B-B14F-4D97-AF65-F5344CB8AC3E}">
        <p14:creationId xmlns:p14="http://schemas.microsoft.com/office/powerpoint/2010/main" val="1934426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Start Smart 1.0</a:t>
            </a:r>
            <a:br>
              <a:rPr lang="en-US" dirty="0"/>
            </a:br>
            <a:r>
              <a:rPr lang="en-US" dirty="0"/>
              <a:t>NEGOTIATE</a:t>
            </a:r>
            <a:endParaRPr lang="en-US" sz="2000" dirty="0"/>
          </a:p>
        </p:txBody>
      </p:sp>
      <p:sp>
        <p:nvSpPr>
          <p:cNvPr id="3" name="Subtitle 2"/>
          <p:cNvSpPr>
            <a:spLocks noGrp="1"/>
          </p:cNvSpPr>
          <p:nvPr>
            <p:ph type="subTitle" idx="1"/>
          </p:nvPr>
        </p:nvSpPr>
        <p:spPr/>
        <p:txBody>
          <a:bodyPr>
            <a:normAutofit fontScale="77500" lnSpcReduction="20000"/>
          </a:bodyPr>
          <a:lstStyle/>
          <a:p>
            <a:r>
              <a:rPr lang="en-US" sz="4800" dirty="0">
                <a:solidFill>
                  <a:schemeClr val="tx1"/>
                </a:solidFill>
              </a:rPr>
              <a:t>1</a:t>
            </a:r>
            <a:r>
              <a:rPr lang="en-US" sz="4800" baseline="30000" dirty="0">
                <a:solidFill>
                  <a:schemeClr val="tx1"/>
                </a:solidFill>
              </a:rPr>
              <a:t>st</a:t>
            </a:r>
            <a:r>
              <a:rPr lang="en-US" sz="4800" dirty="0">
                <a:solidFill>
                  <a:schemeClr val="tx1"/>
                </a:solidFill>
              </a:rPr>
              <a:t> Grade</a:t>
            </a:r>
          </a:p>
          <a:p>
            <a:r>
              <a:rPr lang="en-US" sz="4800" dirty="0">
                <a:solidFill>
                  <a:schemeClr val="tx1"/>
                </a:solidFill>
              </a:rPr>
              <a:t>Lesson 12</a:t>
            </a:r>
          </a:p>
        </p:txBody>
      </p:sp>
    </p:spTree>
    <p:extLst>
      <p:ext uri="{BB962C8B-B14F-4D97-AF65-F5344CB8AC3E}">
        <p14:creationId xmlns:p14="http://schemas.microsoft.com/office/powerpoint/2010/main" val="22148517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ELD Objective</a:t>
            </a:r>
          </a:p>
        </p:txBody>
      </p:sp>
      <p:sp>
        <p:nvSpPr>
          <p:cNvPr id="3" name="Content Placeholder 2"/>
          <p:cNvSpPr>
            <a:spLocks noGrp="1"/>
          </p:cNvSpPr>
          <p:nvPr>
            <p:ph idx="1"/>
          </p:nvPr>
        </p:nvSpPr>
        <p:spPr>
          <a:xfrm>
            <a:off x="822959" y="1845734"/>
            <a:ext cx="7813041" cy="4023360"/>
          </a:xfrm>
        </p:spPr>
        <p:txBody>
          <a:bodyPr>
            <a:normAutofit/>
          </a:bodyPr>
          <a:lstStyle/>
          <a:p>
            <a:pPr>
              <a:lnSpc>
                <a:spcPct val="150000"/>
              </a:lnSpc>
            </a:pPr>
            <a:r>
              <a:rPr lang="en-US" sz="2800" dirty="0">
                <a:solidFill>
                  <a:schemeClr val="tx1"/>
                </a:solidFill>
              </a:rPr>
              <a:t>Students will be able to revise a </a:t>
            </a:r>
            <a:r>
              <a:rPr lang="en-US" sz="2800" b="1" dirty="0">
                <a:solidFill>
                  <a:schemeClr val="tx1"/>
                </a:solidFill>
              </a:rPr>
              <a:t>Non-Model </a:t>
            </a:r>
            <a:r>
              <a:rPr lang="en-US" sz="2800" dirty="0">
                <a:solidFill>
                  <a:schemeClr val="tx1"/>
                </a:solidFill>
              </a:rPr>
              <a:t>Conversation for the Constructive Conversation Skill- NEGOTIATE in a whole group setting and with a triad. </a:t>
            </a:r>
          </a:p>
        </p:txBody>
      </p:sp>
      <p:pic>
        <p:nvPicPr>
          <p:cNvPr id="4" name="image21.png">
            <a:extLst>
              <a:ext uri="{FF2B5EF4-FFF2-40B4-BE49-F238E27FC236}">
                <a16:creationId xmlns:a16="http://schemas.microsoft.com/office/drawing/2014/main" id="{1676D893-AB92-B74A-AF63-AD073D0F6FD3}"/>
              </a:ext>
            </a:extLst>
          </p:cNvPr>
          <p:cNvPicPr/>
          <p:nvPr/>
        </p:nvPicPr>
        <p:blipFill>
          <a:blip r:embed="rId3"/>
          <a:srcRect/>
          <a:stretch>
            <a:fillRect/>
          </a:stretch>
        </p:blipFill>
        <p:spPr>
          <a:xfrm>
            <a:off x="5316953" y="477691"/>
            <a:ext cx="3004087" cy="1137750"/>
          </a:xfrm>
          <a:prstGeom prst="rect">
            <a:avLst/>
          </a:prstGeom>
          <a:ln/>
        </p:spPr>
      </p:pic>
    </p:spTree>
    <p:extLst>
      <p:ext uri="{BB962C8B-B14F-4D97-AF65-F5344CB8AC3E}">
        <p14:creationId xmlns:p14="http://schemas.microsoft.com/office/powerpoint/2010/main" val="18651023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ELD Objective</a:t>
            </a:r>
          </a:p>
        </p:txBody>
      </p:sp>
      <p:sp>
        <p:nvSpPr>
          <p:cNvPr id="3" name="Content Placeholder 2"/>
          <p:cNvSpPr>
            <a:spLocks noGrp="1"/>
          </p:cNvSpPr>
          <p:nvPr>
            <p:ph idx="1"/>
          </p:nvPr>
        </p:nvSpPr>
        <p:spPr/>
        <p:txBody>
          <a:bodyPr>
            <a:normAutofit/>
          </a:bodyPr>
          <a:lstStyle/>
          <a:p>
            <a:pPr>
              <a:lnSpc>
                <a:spcPct val="150000"/>
              </a:lnSpc>
            </a:pPr>
            <a:r>
              <a:rPr lang="en-US" sz="2800" b="1" dirty="0">
                <a:solidFill>
                  <a:schemeClr val="tx1"/>
                </a:solidFill>
              </a:rPr>
              <a:t>ELD Objective: </a:t>
            </a:r>
            <a:r>
              <a:rPr lang="en-US" sz="2800" dirty="0">
                <a:solidFill>
                  <a:schemeClr val="tx1"/>
                </a:solidFill>
              </a:rPr>
              <a:t>Students will be able to engage in a Constructive Conversation using the Constructive Conversation Skill of </a:t>
            </a:r>
            <a:r>
              <a:rPr lang="en-US" sz="2800" b="1" dirty="0">
                <a:solidFill>
                  <a:schemeClr val="tx1"/>
                </a:solidFill>
              </a:rPr>
              <a:t>NEGOTIATE</a:t>
            </a:r>
            <a:r>
              <a:rPr lang="en-US" sz="2800" dirty="0">
                <a:solidFill>
                  <a:schemeClr val="tx1"/>
                </a:solidFill>
              </a:rPr>
              <a:t>, by taking turns, sharing ideas and making ideas clearer with a partner based on a visual text.</a:t>
            </a:r>
          </a:p>
        </p:txBody>
      </p:sp>
      <p:pic>
        <p:nvPicPr>
          <p:cNvPr id="4" name="image21.png">
            <a:extLst>
              <a:ext uri="{FF2B5EF4-FFF2-40B4-BE49-F238E27FC236}">
                <a16:creationId xmlns:a16="http://schemas.microsoft.com/office/drawing/2014/main" id="{D831619E-E8D6-4A47-B758-BAA09E782D73}"/>
              </a:ext>
            </a:extLst>
          </p:cNvPr>
          <p:cNvPicPr/>
          <p:nvPr/>
        </p:nvPicPr>
        <p:blipFill>
          <a:blip r:embed="rId3"/>
          <a:srcRect/>
          <a:stretch>
            <a:fillRect/>
          </a:stretch>
        </p:blipFill>
        <p:spPr>
          <a:xfrm>
            <a:off x="5316953" y="286604"/>
            <a:ext cx="3004087" cy="1137750"/>
          </a:xfrm>
          <a:prstGeom prst="rect">
            <a:avLst/>
          </a:prstGeom>
          <a:ln/>
        </p:spPr>
      </p:pic>
    </p:spTree>
    <p:extLst>
      <p:ext uri="{BB962C8B-B14F-4D97-AF65-F5344CB8AC3E}">
        <p14:creationId xmlns:p14="http://schemas.microsoft.com/office/powerpoint/2010/main" val="30012461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6901" y="204300"/>
            <a:ext cx="4627300" cy="6039962"/>
          </a:xfrm>
          <a:prstGeom prst="rect">
            <a:avLst/>
          </a:prstGeom>
        </p:spPr>
      </p:pic>
      <p:sp>
        <p:nvSpPr>
          <p:cNvPr id="7" name="Rectangle 6"/>
          <p:cNvSpPr/>
          <p:nvPr/>
        </p:nvSpPr>
        <p:spPr>
          <a:xfrm>
            <a:off x="4710724" y="951524"/>
            <a:ext cx="1971430" cy="1674445"/>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537751" y="2811584"/>
            <a:ext cx="2034249" cy="157284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012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solidFill>
              </a:rPr>
              <a:t>Conversation Norms</a:t>
            </a:r>
          </a:p>
        </p:txBody>
      </p:sp>
      <p:pic>
        <p:nvPicPr>
          <p:cNvPr id="4" name="Conversation Norms.mp4">
            <a:hlinkClick r:id="" action="ppaction://media"/>
            <a:extLst>
              <a:ext uri="{FF2B5EF4-FFF2-40B4-BE49-F238E27FC236}">
                <a16:creationId xmlns:a16="http://schemas.microsoft.com/office/drawing/2014/main" id="{49FCFAD4-CDA1-3147-9350-92364C8EA1D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01713" y="1846263"/>
            <a:ext cx="7183437" cy="4022725"/>
          </a:xfrm>
        </p:spPr>
      </p:pic>
    </p:spTree>
    <p:extLst>
      <p:ext uri="{BB962C8B-B14F-4D97-AF65-F5344CB8AC3E}">
        <p14:creationId xmlns:p14="http://schemas.microsoft.com/office/powerpoint/2010/main" val="885857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900" b="1" dirty="0">
                <a:solidFill>
                  <a:schemeClr val="tx1"/>
                </a:solidFill>
              </a:rPr>
              <a:t>Hand Gesture and Phrase- NEGOTIATE</a:t>
            </a:r>
          </a:p>
        </p:txBody>
      </p:sp>
      <p:pic>
        <p:nvPicPr>
          <p:cNvPr id="8" name="Picture 7" descr="Screen Shot 2016-03-16 at 2.54.01 PM.png">
            <a:extLst>
              <a:ext uri="{FF2B5EF4-FFF2-40B4-BE49-F238E27FC236}">
                <a16:creationId xmlns:a16="http://schemas.microsoft.com/office/drawing/2014/main" id="{F4A8D01F-EFD1-244C-988F-1A7215DFAA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6833" y="2033710"/>
            <a:ext cx="3174999" cy="41295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ectangle 8">
            <a:extLst>
              <a:ext uri="{FF2B5EF4-FFF2-40B4-BE49-F238E27FC236}">
                <a16:creationId xmlns:a16="http://schemas.microsoft.com/office/drawing/2014/main" id="{009329DF-29AE-CB4B-A927-B3FF94F9D4E7}"/>
              </a:ext>
            </a:extLst>
          </p:cNvPr>
          <p:cNvSpPr/>
          <p:nvPr/>
        </p:nvSpPr>
        <p:spPr>
          <a:xfrm>
            <a:off x="1126832" y="4785464"/>
            <a:ext cx="3174999" cy="925788"/>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0B0D59D-D19B-FB47-9838-27BD4BB449CB}"/>
              </a:ext>
            </a:extLst>
          </p:cNvPr>
          <p:cNvSpPr txBox="1"/>
          <p:nvPr/>
        </p:nvSpPr>
        <p:spPr>
          <a:xfrm>
            <a:off x="4407107" y="1715577"/>
            <a:ext cx="4310743" cy="1477328"/>
          </a:xfrm>
          <a:prstGeom prst="rect">
            <a:avLst/>
          </a:prstGeom>
          <a:noFill/>
        </p:spPr>
        <p:txBody>
          <a:bodyPr wrap="square" rtlCol="0">
            <a:spAutoFit/>
          </a:bodyPr>
          <a:lstStyle/>
          <a:p>
            <a:pPr algn="ctr"/>
            <a:r>
              <a:rPr lang="en-US" sz="4500" b="1" dirty="0">
                <a:latin typeface="Arial"/>
                <a:cs typeface="Arial"/>
              </a:rPr>
              <a:t>Making our Ideas Stronger</a:t>
            </a:r>
          </a:p>
        </p:txBody>
      </p:sp>
      <p:pic>
        <p:nvPicPr>
          <p:cNvPr id="10" name="Picture 9" descr="picture 2015-08-03 at 3.55.33 PM.png">
            <a:extLst>
              <a:ext uri="{FF2B5EF4-FFF2-40B4-BE49-F238E27FC236}">
                <a16:creationId xmlns:a16="http://schemas.microsoft.com/office/drawing/2014/main" id="{FB76DCCB-5D64-314C-9A9D-2CC117765A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2542" y="3166334"/>
            <a:ext cx="3119871" cy="3133148"/>
          </a:xfrm>
          <a:prstGeom prst="rect">
            <a:avLst/>
          </a:prstGeom>
        </p:spPr>
      </p:pic>
    </p:spTree>
    <p:extLst>
      <p:ext uri="{BB962C8B-B14F-4D97-AF65-F5344CB8AC3E}">
        <p14:creationId xmlns:p14="http://schemas.microsoft.com/office/powerpoint/2010/main" val="2834678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90535" y="-402835"/>
            <a:ext cx="7543800" cy="1450976"/>
          </a:xfrm>
        </p:spPr>
        <p:txBody>
          <a:bodyPr/>
          <a:lstStyle/>
          <a:p>
            <a:pPr algn="ctr"/>
            <a:r>
              <a:rPr lang="en-US" b="1" dirty="0">
                <a:solidFill>
                  <a:schemeClr val="tx1"/>
                </a:solidFill>
              </a:rPr>
              <a:t>Prompt and Response Starters</a:t>
            </a:r>
          </a:p>
        </p:txBody>
      </p:sp>
      <p:sp>
        <p:nvSpPr>
          <p:cNvPr id="3" name="Content Placeholder 2"/>
          <p:cNvSpPr>
            <a:spLocks noGrp="1"/>
          </p:cNvSpPr>
          <p:nvPr>
            <p:ph idx="4294967295"/>
          </p:nvPr>
        </p:nvSpPr>
        <p:spPr>
          <a:xfrm>
            <a:off x="329784" y="1048141"/>
            <a:ext cx="4140200" cy="5060950"/>
          </a:xfrm>
        </p:spPr>
        <p:style>
          <a:lnRef idx="2">
            <a:schemeClr val="dk1"/>
          </a:lnRef>
          <a:fillRef idx="1">
            <a:schemeClr val="lt1"/>
          </a:fillRef>
          <a:effectRef idx="0">
            <a:schemeClr val="dk1"/>
          </a:effectRef>
          <a:fontRef idx="minor">
            <a:schemeClr val="dk1"/>
          </a:fontRef>
        </p:style>
        <p:txBody>
          <a:bodyPr>
            <a:noAutofit/>
          </a:bodyPr>
          <a:lstStyle/>
          <a:p>
            <a:pPr marL="0" indent="0">
              <a:buNone/>
            </a:pPr>
            <a:r>
              <a:rPr lang="en-US" sz="3500" b="1" dirty="0">
                <a:latin typeface="Calibri"/>
                <a:cs typeface="Calibri"/>
              </a:rPr>
              <a:t>Prompt Starters: </a:t>
            </a:r>
            <a:r>
              <a:rPr lang="en-US" sz="3500" dirty="0">
                <a:latin typeface="Calibri"/>
                <a:cs typeface="Calibri"/>
              </a:rPr>
              <a:t>	</a:t>
            </a:r>
          </a:p>
          <a:p>
            <a:r>
              <a:rPr lang="en-US" sz="2800" dirty="0">
                <a:latin typeface="Calibri"/>
                <a:cs typeface="Calibri"/>
              </a:rPr>
              <a:t>What is your claim…?</a:t>
            </a:r>
          </a:p>
          <a:p>
            <a:endParaRPr lang="en-US" sz="2800" dirty="0">
              <a:latin typeface="Calibri"/>
              <a:cs typeface="Calibri"/>
            </a:endParaRPr>
          </a:p>
          <a:p>
            <a:r>
              <a:rPr lang="en-US" sz="2800" dirty="0">
                <a:latin typeface="Calibri"/>
                <a:cs typeface="Calibri"/>
              </a:rPr>
              <a:t>What is an important idea…?</a:t>
            </a:r>
          </a:p>
          <a:p>
            <a:endParaRPr lang="en-US" sz="2800" dirty="0">
              <a:latin typeface="Calibri"/>
              <a:cs typeface="Calibri"/>
            </a:endParaRPr>
          </a:p>
          <a:p>
            <a:r>
              <a:rPr lang="en-US" sz="2800" dirty="0">
                <a:latin typeface="Calibri"/>
                <a:cs typeface="Calibri"/>
              </a:rPr>
              <a:t>Do you agree? Why?</a:t>
            </a:r>
          </a:p>
          <a:p>
            <a:endParaRPr lang="en-US" sz="2800" dirty="0">
              <a:latin typeface="Calibri"/>
              <a:cs typeface="Calibri"/>
            </a:endParaRPr>
          </a:p>
          <a:p>
            <a:r>
              <a:rPr lang="en-US" sz="2800" dirty="0">
                <a:latin typeface="Calibri"/>
                <a:cs typeface="Calibri"/>
              </a:rPr>
              <a:t>Do you disagree?  Why?</a:t>
            </a:r>
          </a:p>
          <a:p>
            <a:pPr marL="0" indent="0">
              <a:buNone/>
            </a:pPr>
            <a:r>
              <a:rPr lang="en-US" sz="3600" dirty="0">
                <a:latin typeface="Calibri"/>
                <a:cs typeface="Calibri"/>
              </a:rPr>
              <a:t>	</a:t>
            </a:r>
          </a:p>
        </p:txBody>
      </p:sp>
      <p:sp>
        <p:nvSpPr>
          <p:cNvPr id="5" name="Content Placeholder 2"/>
          <p:cNvSpPr txBox="1">
            <a:spLocks/>
          </p:cNvSpPr>
          <p:nvPr/>
        </p:nvSpPr>
        <p:spPr>
          <a:xfrm>
            <a:off x="4728326" y="1073214"/>
            <a:ext cx="4082143" cy="5036456"/>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lnSpcReduction="10000"/>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r>
              <a:rPr lang="en-US" sz="3500" b="1" dirty="0">
                <a:latin typeface="Calibri"/>
                <a:cs typeface="Calibri"/>
              </a:rPr>
              <a:t>Response Starters: </a:t>
            </a:r>
            <a:endParaRPr lang="en-US" sz="2800" dirty="0">
              <a:latin typeface="Calibri"/>
              <a:cs typeface="Calibri"/>
            </a:endParaRPr>
          </a:p>
          <a:p>
            <a:r>
              <a:rPr lang="en-US" sz="2800" dirty="0">
                <a:latin typeface="Calibri"/>
                <a:cs typeface="Calibri"/>
              </a:rPr>
              <a:t>My claim is…</a:t>
            </a:r>
          </a:p>
          <a:p>
            <a:endParaRPr lang="en-US" sz="2800" dirty="0">
              <a:latin typeface="Calibri"/>
              <a:cs typeface="Calibri"/>
            </a:endParaRPr>
          </a:p>
          <a:p>
            <a:r>
              <a:rPr lang="en-US" sz="2800" dirty="0">
                <a:latin typeface="Calibri"/>
                <a:cs typeface="Calibri"/>
              </a:rPr>
              <a:t>An important idea is…</a:t>
            </a:r>
          </a:p>
          <a:p>
            <a:endParaRPr lang="en-US" sz="2800" dirty="0">
              <a:latin typeface="Calibri"/>
              <a:cs typeface="Calibri"/>
            </a:endParaRPr>
          </a:p>
          <a:p>
            <a:endParaRPr lang="en-US" sz="2800" dirty="0">
              <a:latin typeface="Calibri"/>
              <a:cs typeface="Calibri"/>
            </a:endParaRPr>
          </a:p>
          <a:p>
            <a:r>
              <a:rPr lang="en-US" sz="2800" dirty="0">
                <a:latin typeface="Calibri"/>
                <a:cs typeface="Calibri"/>
              </a:rPr>
              <a:t>I agree because…</a:t>
            </a:r>
          </a:p>
          <a:p>
            <a:endParaRPr lang="en-US" sz="2800" dirty="0">
              <a:latin typeface="Calibri"/>
              <a:cs typeface="Calibri"/>
            </a:endParaRPr>
          </a:p>
          <a:p>
            <a:endParaRPr lang="en-US" sz="2800" dirty="0">
              <a:latin typeface="Calibri"/>
              <a:cs typeface="Calibri"/>
            </a:endParaRPr>
          </a:p>
          <a:p>
            <a:r>
              <a:rPr lang="en-US" sz="2800" dirty="0">
                <a:latin typeface="Calibri"/>
                <a:cs typeface="Calibri"/>
              </a:rPr>
              <a:t>I disagree because…</a:t>
            </a:r>
          </a:p>
        </p:txBody>
      </p:sp>
    </p:spTree>
    <p:extLst>
      <p:ext uri="{BB962C8B-B14F-4D97-AF65-F5344CB8AC3E}">
        <p14:creationId xmlns:p14="http://schemas.microsoft.com/office/powerpoint/2010/main" val="19547111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1">
            <a:extLst>
              <a:ext uri="{FF2B5EF4-FFF2-40B4-BE49-F238E27FC236}">
                <a16:creationId xmlns:a16="http://schemas.microsoft.com/office/drawing/2014/main" id="{EDC379B8-086E-9A42-B84E-F3AB17C1AF01}"/>
              </a:ext>
            </a:extLst>
          </p:cNvPr>
          <p:cNvPicPr>
            <a:picLocks noChangeAspect="1"/>
          </p:cNvPicPr>
          <p:nvPr/>
        </p:nvPicPr>
        <p:blipFill>
          <a:blip r:embed="rId3">
            <a:extLst>
              <a:ext uri="{28A0092B-C50C-407E-A947-70E740481C1C}">
                <a14:useLocalDpi xmlns:a14="http://schemas.microsoft.com/office/drawing/2010/main" val="0"/>
              </a:ext>
            </a:extLst>
          </a:blip>
          <a:srcRect l="3700" t="11067" r="6044" b="17174"/>
          <a:stretch>
            <a:fillRect/>
          </a:stretch>
        </p:blipFill>
        <p:spPr>
          <a:xfrm>
            <a:off x="1573967" y="484092"/>
            <a:ext cx="6336843" cy="5392052"/>
          </a:xfrm>
          <a:prstGeom prst="rect">
            <a:avLst/>
          </a:prstGeom>
          <a:solidFill>
            <a:schemeClr val="bg1"/>
          </a:solidFill>
          <a:ln w="57150">
            <a:solidFill>
              <a:srgbClr val="7030A0"/>
            </a:solidFill>
            <a:miter lim="800000"/>
            <a:headEnd/>
            <a:tailEnd/>
          </a:ln>
        </p:spPr>
      </p:pic>
    </p:spTree>
    <p:extLst>
      <p:ext uri="{BB962C8B-B14F-4D97-AF65-F5344CB8AC3E}">
        <p14:creationId xmlns:p14="http://schemas.microsoft.com/office/powerpoint/2010/main" val="3586797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2709" y="6399129"/>
            <a:ext cx="7536574" cy="369332"/>
          </a:xfrm>
          <a:prstGeom prst="rect">
            <a:avLst/>
          </a:prstGeom>
          <a:noFill/>
        </p:spPr>
        <p:txBody>
          <a:bodyPr wrap="square" rtlCol="0">
            <a:spAutoFit/>
          </a:bodyPr>
          <a:lstStyle/>
          <a:p>
            <a:r>
              <a:rPr lang="en-US" b="1" dirty="0">
                <a:solidFill>
                  <a:schemeClr val="bg1"/>
                </a:solidFill>
              </a:rPr>
              <a:t>TEACHER VISUAL TEXT</a:t>
            </a:r>
          </a:p>
        </p:txBody>
      </p:sp>
      <p:sp>
        <p:nvSpPr>
          <p:cNvPr id="8" name="Rectangle 7"/>
          <p:cNvSpPr/>
          <p:nvPr/>
        </p:nvSpPr>
        <p:spPr>
          <a:xfrm>
            <a:off x="180227" y="2819626"/>
            <a:ext cx="2491744" cy="3185487"/>
          </a:xfrm>
          <a:prstGeom prst="rect">
            <a:avLst/>
          </a:prstGeom>
        </p:spPr>
        <p:txBody>
          <a:bodyPr wrap="square">
            <a:spAutoFit/>
          </a:bodyPr>
          <a:lstStyle/>
          <a:p>
            <a:r>
              <a:rPr lang="en-US" sz="2400" b="1" dirty="0"/>
              <a:t>Prompt: </a:t>
            </a:r>
            <a:r>
              <a:rPr lang="en-US" sz="2400" dirty="0"/>
              <a:t>What is an important idea from this text?  Start by stating your claim.  Support your claim and come to a consensus.</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576" y="898161"/>
            <a:ext cx="2075395" cy="1732136"/>
          </a:xfrm>
          <a:prstGeom prst="rect">
            <a:avLst/>
          </a:prstGeom>
          <a:ln w="38100">
            <a:solidFill>
              <a:schemeClr val="accent1"/>
            </a:solidFill>
          </a:ln>
          <a:effectLst>
            <a:glow rad="139700">
              <a:schemeClr val="accent1">
                <a:lumMod val="40000"/>
                <a:lumOff val="60000"/>
                <a:alpha val="40000"/>
              </a:schemeClr>
            </a:glow>
          </a:effectLst>
        </p:spPr>
      </p:pic>
      <p:pic>
        <p:nvPicPr>
          <p:cNvPr id="10" name="Picture 9">
            <a:extLst>
              <a:ext uri="{FF2B5EF4-FFF2-40B4-BE49-F238E27FC236}">
                <a16:creationId xmlns:a16="http://schemas.microsoft.com/office/drawing/2014/main" id="{F49A64C0-20FF-E14E-B35C-E0DF5ED5190C}"/>
              </a:ext>
            </a:extLst>
          </p:cNvPr>
          <p:cNvPicPr>
            <a:picLocks noChangeAspect="1"/>
          </p:cNvPicPr>
          <p:nvPr/>
        </p:nvPicPr>
        <p:blipFill rotWithShape="1">
          <a:blip r:embed="rId4"/>
          <a:srcRect l="6895" t="11252" r="8630" b="16319"/>
          <a:stretch/>
        </p:blipFill>
        <p:spPr>
          <a:xfrm rot="5400000">
            <a:off x="3865991" y="585153"/>
            <a:ext cx="4047516" cy="5963315"/>
          </a:xfrm>
          <a:prstGeom prst="rect">
            <a:avLst/>
          </a:prstGeom>
          <a:ln w="57150">
            <a:solidFill>
              <a:schemeClr val="tx1"/>
            </a:solidFill>
          </a:ln>
        </p:spPr>
      </p:pic>
    </p:spTree>
    <p:extLst>
      <p:ext uri="{BB962C8B-B14F-4D97-AF65-F5344CB8AC3E}">
        <p14:creationId xmlns:p14="http://schemas.microsoft.com/office/powerpoint/2010/main" val="4295928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0260" y="931156"/>
            <a:ext cx="3079377" cy="2215991"/>
          </a:xfrm>
          <a:prstGeom prst="rect">
            <a:avLst/>
          </a:prstGeom>
          <a:noFill/>
        </p:spPr>
        <p:txBody>
          <a:bodyPr wrap="square" rtlCol="0">
            <a:spAutoFit/>
          </a:bodyPr>
          <a:lstStyle/>
          <a:p>
            <a:pPr algn="ctr"/>
            <a:r>
              <a:rPr lang="en-US" sz="2400" b="1" dirty="0"/>
              <a:t>Listen to the 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267" y="2039152"/>
            <a:ext cx="1445364" cy="1648785"/>
          </a:xfrm>
          <a:prstGeom prst="rect">
            <a:avLst/>
          </a:prstGeom>
        </p:spPr>
      </p:pic>
      <p:sp>
        <p:nvSpPr>
          <p:cNvPr id="8" name="Rectangle 7"/>
          <p:cNvSpPr/>
          <p:nvPr/>
        </p:nvSpPr>
        <p:spPr>
          <a:xfrm>
            <a:off x="327992" y="3687937"/>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7" name="Picture 6">
            <a:extLst>
              <a:ext uri="{FF2B5EF4-FFF2-40B4-BE49-F238E27FC236}">
                <a16:creationId xmlns:a16="http://schemas.microsoft.com/office/drawing/2014/main" id="{D65AE2E8-1719-1144-B02A-C324B90D7C39}"/>
              </a:ext>
            </a:extLst>
          </p:cNvPr>
          <p:cNvPicPr>
            <a:picLocks noChangeAspect="1"/>
          </p:cNvPicPr>
          <p:nvPr/>
        </p:nvPicPr>
        <p:blipFill rotWithShape="1">
          <a:blip r:embed="rId6"/>
          <a:srcRect l="6895" t="11252" r="8630" b="16319"/>
          <a:stretch/>
        </p:blipFill>
        <p:spPr>
          <a:xfrm rot="5400000">
            <a:off x="4348563" y="809102"/>
            <a:ext cx="3704422" cy="5457825"/>
          </a:xfrm>
          <a:prstGeom prst="rect">
            <a:avLst/>
          </a:prstGeom>
          <a:ln w="57150">
            <a:solidFill>
              <a:schemeClr val="tx1"/>
            </a:solidFill>
          </a:ln>
        </p:spPr>
      </p:pic>
      <p:pic>
        <p:nvPicPr>
          <p:cNvPr id="9" name="Online Media 1" descr="Recorded Sound">
            <a:hlinkClick r:id="" action="ppaction://media"/>
            <a:extLst>
              <a:ext uri="{FF2B5EF4-FFF2-40B4-BE49-F238E27FC236}">
                <a16:creationId xmlns:a16="http://schemas.microsoft.com/office/drawing/2014/main" id="{CA390E19-B986-6544-A9BF-F81BF835B6D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19291" y="470504"/>
            <a:ext cx="812800" cy="812800"/>
          </a:xfrm>
          <a:prstGeom prst="rect">
            <a:avLst/>
          </a:prstGeom>
          <a:ln>
            <a:solidFill>
              <a:schemeClr val="accent1"/>
            </a:solidFill>
          </a:ln>
        </p:spPr>
      </p:pic>
    </p:spTree>
    <p:extLst>
      <p:ext uri="{BB962C8B-B14F-4D97-AF65-F5344CB8AC3E}">
        <p14:creationId xmlns:p14="http://schemas.microsoft.com/office/powerpoint/2010/main" val="3684847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0734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9"/>
                </p:tgtEl>
              </p:cMediaNode>
            </p:audio>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7">
            <a:extLst>
              <a:ext uri="{FF2B5EF4-FFF2-40B4-BE49-F238E27FC236}">
                <a16:creationId xmlns:a16="http://schemas.microsoft.com/office/drawing/2014/main" id="{8C6BB314-E572-A146-AE96-FF206B4EDC24}"/>
              </a:ext>
            </a:extLst>
          </p:cNvPr>
          <p:cNvSpPr txBox="1"/>
          <p:nvPr/>
        </p:nvSpPr>
        <p:spPr>
          <a:xfrm>
            <a:off x="4647510" y="1183600"/>
            <a:ext cx="3619308" cy="5262979"/>
          </a:xfrm>
          <a:prstGeom prst="rect">
            <a:avLst/>
          </a:prstGeom>
          <a:noFill/>
        </p:spPr>
        <p:txBody>
          <a:bodyPr wrap="square" rtlCol="0">
            <a:spAutoFit/>
          </a:bodyPr>
          <a:lstStyle/>
          <a:p>
            <a:r>
              <a:rPr lang="en-US" sz="1200" b="1" dirty="0"/>
              <a:t>Partner B: </a:t>
            </a:r>
            <a:r>
              <a:rPr lang="en-US" sz="1200" dirty="0"/>
              <a:t>An important idea is that people are interested in how to build cars.  How can you support your claim with evidence? </a:t>
            </a:r>
          </a:p>
          <a:p>
            <a:r>
              <a:rPr lang="en-US" sz="1200" b="1" dirty="0"/>
              <a:t>  </a:t>
            </a:r>
          </a:p>
          <a:p>
            <a:endParaRPr lang="en-US" sz="1200" b="1" dirty="0"/>
          </a:p>
          <a:p>
            <a:r>
              <a:rPr lang="en-US" sz="1200" b="1" dirty="0"/>
              <a:t>Partner B: </a:t>
            </a:r>
            <a:r>
              <a:rPr lang="en-US" sz="1200" dirty="0"/>
              <a:t>I think that the many people in the back are all looking at the men </a:t>
            </a:r>
            <a:r>
              <a:rPr lang="en-US" sz="1200" b="1" dirty="0"/>
              <a:t> </a:t>
            </a:r>
            <a:r>
              <a:rPr lang="en-US" sz="1200" dirty="0"/>
              <a:t>build cars. They are focused on what is happening because they want to learn. How can you support your claim with evidence? </a:t>
            </a:r>
          </a:p>
          <a:p>
            <a:endParaRPr lang="en-US" sz="1200" b="1" dirty="0"/>
          </a:p>
          <a:p>
            <a:r>
              <a:rPr lang="en-US" sz="1200" b="1" dirty="0"/>
              <a:t>Partner B: </a:t>
            </a:r>
            <a:r>
              <a:rPr lang="en-US" sz="1200" dirty="0"/>
              <a:t>I think that the two boys are really interested. They are hanging over </a:t>
            </a:r>
            <a:r>
              <a:rPr lang="en-US" sz="1200" b="1" dirty="0"/>
              <a:t> </a:t>
            </a:r>
            <a:r>
              <a:rPr lang="en-US" sz="1200" dirty="0"/>
              <a:t>the wall to get a closer look at the men building the cars. How can you support your claim with evidence? </a:t>
            </a:r>
          </a:p>
          <a:p>
            <a:endParaRPr lang="en-US" sz="1200" b="1" dirty="0"/>
          </a:p>
          <a:p>
            <a:r>
              <a:rPr lang="en-US" sz="1200" b="1" dirty="0"/>
              <a:t>Partner B</a:t>
            </a:r>
            <a:r>
              <a:rPr lang="en-US" sz="1200" dirty="0"/>
              <a:t>: I think the people are watching the workers because they want to learn about how to cooperate with others to build things. How can we</a:t>
            </a:r>
            <a:r>
              <a:rPr lang="en-US" sz="1200" b="1" dirty="0"/>
              <a:t> </a:t>
            </a:r>
            <a:r>
              <a:rPr lang="en-US" sz="1200" dirty="0"/>
              <a:t>come to an agreement? </a:t>
            </a:r>
          </a:p>
          <a:p>
            <a:endParaRPr lang="en-US" sz="1200" dirty="0"/>
          </a:p>
          <a:p>
            <a:endParaRPr lang="en-US" sz="1200" b="1" dirty="0"/>
          </a:p>
          <a:p>
            <a:r>
              <a:rPr lang="en-US" sz="1200" b="1" dirty="0"/>
              <a:t>Partner B: </a:t>
            </a:r>
            <a:r>
              <a:rPr lang="en-US" sz="1200" dirty="0"/>
              <a:t>I think the important idea is to learn how to do something big, we</a:t>
            </a:r>
            <a:r>
              <a:rPr lang="en-US" sz="1200" b="1" dirty="0"/>
              <a:t> </a:t>
            </a:r>
            <a:r>
              <a:rPr lang="en-US" sz="1200" dirty="0"/>
              <a:t>need to watch and learn from people who know how to build things by working together. </a:t>
            </a:r>
          </a:p>
          <a:p>
            <a:endParaRPr lang="en-US" sz="1200" dirty="0"/>
          </a:p>
          <a:p>
            <a:endParaRPr lang="en-US" sz="1200" dirty="0"/>
          </a:p>
        </p:txBody>
      </p:sp>
      <p:sp>
        <p:nvSpPr>
          <p:cNvPr id="37" name="TextBox 36">
            <a:extLst>
              <a:ext uri="{FF2B5EF4-FFF2-40B4-BE49-F238E27FC236}">
                <a16:creationId xmlns:a16="http://schemas.microsoft.com/office/drawing/2014/main" id="{9E621374-2691-B248-A554-40F56E3DB8E6}"/>
              </a:ext>
            </a:extLst>
          </p:cNvPr>
          <p:cNvSpPr txBox="1"/>
          <p:nvPr/>
        </p:nvSpPr>
        <p:spPr>
          <a:xfrm>
            <a:off x="1215729" y="1166467"/>
            <a:ext cx="3392116" cy="5816977"/>
          </a:xfrm>
          <a:prstGeom prst="rect">
            <a:avLst/>
          </a:prstGeom>
          <a:noFill/>
        </p:spPr>
        <p:txBody>
          <a:bodyPr wrap="square" rtlCol="0">
            <a:spAutoFit/>
          </a:bodyPr>
          <a:lstStyle/>
          <a:p>
            <a:r>
              <a:rPr lang="en-US" sz="1200" b="1" dirty="0"/>
              <a:t>Partner A: </a:t>
            </a:r>
            <a:r>
              <a:rPr lang="en-US" sz="1200" dirty="0"/>
              <a:t>An important idea from the text is that you need to work together to build cars. What is your claim? </a:t>
            </a:r>
          </a:p>
          <a:p>
            <a:endParaRPr lang="en-US" sz="1200" b="1" dirty="0"/>
          </a:p>
          <a:p>
            <a:endParaRPr lang="en-US" sz="1200" b="1" dirty="0"/>
          </a:p>
          <a:p>
            <a:r>
              <a:rPr lang="en-US" sz="1200" b="1" dirty="0"/>
              <a:t>Partner A: </a:t>
            </a:r>
            <a:r>
              <a:rPr lang="en-US" sz="1200" dirty="0"/>
              <a:t>I think that there are men working together in a group using</a:t>
            </a:r>
            <a:r>
              <a:rPr lang="en-US" sz="1200" b="1" dirty="0"/>
              <a:t> </a:t>
            </a:r>
            <a:r>
              <a:rPr lang="en-US" sz="1200" dirty="0"/>
              <a:t>hammers and a group putting in steering wheels, too. How can you </a:t>
            </a:r>
            <a:r>
              <a:rPr lang="en-US" sz="1200" b="1" dirty="0"/>
              <a:t> </a:t>
            </a:r>
            <a:r>
              <a:rPr lang="en-US" sz="1200" dirty="0"/>
              <a:t>support your claim with evidence? </a:t>
            </a:r>
          </a:p>
          <a:p>
            <a:endParaRPr lang="en-US" sz="1200" dirty="0"/>
          </a:p>
          <a:p>
            <a:endParaRPr lang="en-US" sz="1200" b="1" dirty="0"/>
          </a:p>
          <a:p>
            <a:r>
              <a:rPr lang="en-US" sz="1200" b="1" dirty="0"/>
              <a:t>Partner A: </a:t>
            </a:r>
            <a:r>
              <a:rPr lang="en-US" sz="1200" dirty="0"/>
              <a:t>I think the men working with the steering wheel are working together because one man is grabbing a steering wheel and another man is carrying a steering wheel towards the men around the car.  They are putting the steering wheel on the car together. How can you support your claim with evidence? </a:t>
            </a:r>
          </a:p>
          <a:p>
            <a:endParaRPr lang="en-US" sz="1200" b="1" dirty="0"/>
          </a:p>
          <a:p>
            <a:r>
              <a:rPr lang="en-US" sz="1200" b="1" dirty="0"/>
              <a:t>Partner A: </a:t>
            </a:r>
            <a:r>
              <a:rPr lang="en-US" sz="1200" dirty="0"/>
              <a:t>I think that the men putting in the steering wheels are working </a:t>
            </a:r>
            <a:r>
              <a:rPr lang="en-US" sz="1200" b="1" dirty="0"/>
              <a:t> </a:t>
            </a:r>
            <a:r>
              <a:rPr lang="en-US" sz="1200" dirty="0"/>
              <a:t>together to build cars and have different jobs. Some bring the</a:t>
            </a:r>
            <a:r>
              <a:rPr lang="en-US" sz="1200" b="1" dirty="0"/>
              <a:t> </a:t>
            </a:r>
            <a:r>
              <a:rPr lang="en-US" sz="1200" dirty="0"/>
              <a:t>steering wheel and others attach it to the car. </a:t>
            </a:r>
          </a:p>
          <a:p>
            <a:endParaRPr lang="en-US" sz="1200" b="1" dirty="0"/>
          </a:p>
          <a:p>
            <a:r>
              <a:rPr lang="en-US" sz="1200" b="1" dirty="0"/>
              <a:t>Partner A:</a:t>
            </a:r>
            <a:r>
              <a:rPr lang="en-US" sz="1200" dirty="0"/>
              <a:t> I think that the workers are showing the people how they work together to build cars. Can we come to an agreement? </a:t>
            </a:r>
          </a:p>
          <a:p>
            <a:endParaRPr lang="en-US" sz="1200" dirty="0"/>
          </a:p>
          <a:p>
            <a:endParaRPr lang="en-US" sz="1200" dirty="0"/>
          </a:p>
          <a:p>
            <a:endParaRPr lang="en-US" sz="12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25" y="827269"/>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846380"/>
            <a:ext cx="948679" cy="957629"/>
          </a:xfrm>
          <a:prstGeom prst="rect">
            <a:avLst/>
          </a:prstGeom>
        </p:spPr>
      </p:pic>
      <p:cxnSp>
        <p:nvCxnSpPr>
          <p:cNvPr id="20" name="Straight Connector 19"/>
          <p:cNvCxnSpPr>
            <a:cxnSpLocks/>
          </p:cNvCxnSpPr>
          <p:nvPr/>
        </p:nvCxnSpPr>
        <p:spPr>
          <a:xfrm>
            <a:off x="4591715" y="1183600"/>
            <a:ext cx="55795" cy="500255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0" y="66675"/>
            <a:ext cx="8899525" cy="927100"/>
          </a:xfrm>
        </p:spPr>
        <p:txBody>
          <a:bodyPr>
            <a:normAutofit/>
          </a:bodyPr>
          <a:lstStyle/>
          <a:p>
            <a:pPr algn="ctr"/>
            <a:r>
              <a:rPr lang="en-US" sz="2800" b="1" u="sng" dirty="0">
                <a:solidFill>
                  <a:schemeClr val="tx1"/>
                </a:solidFill>
              </a:rPr>
              <a:t>What makes this a model conversation?</a:t>
            </a:r>
            <a:endParaRPr lang="en-US" sz="2800" b="1" dirty="0"/>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1993834"/>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8636" y="2951463"/>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8636" y="5269140"/>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25" y="1905878"/>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88" y="2984487"/>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30" y="5223721"/>
            <a:ext cx="1199599" cy="1048469"/>
          </a:xfrm>
          <a:prstGeom prst="rect">
            <a:avLst/>
          </a:prstGeom>
        </p:spPr>
      </p:pic>
      <p:pic>
        <p:nvPicPr>
          <p:cNvPr id="50" name="Picture 49" descr="Screen Shot 2016-03-07 at 10.04.06 AM.png">
            <a:extLst>
              <a:ext uri="{FF2B5EF4-FFF2-40B4-BE49-F238E27FC236}">
                <a16:creationId xmlns:a16="http://schemas.microsoft.com/office/drawing/2014/main" id="{A1531CF3-E737-9048-BDCD-8EB552A9A0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13" y="4118513"/>
            <a:ext cx="1199599" cy="1048469"/>
          </a:xfrm>
          <a:prstGeom prst="rect">
            <a:avLst/>
          </a:prstGeom>
        </p:spPr>
      </p:pic>
      <p:pic>
        <p:nvPicPr>
          <p:cNvPr id="51" name="Picture 50" descr="Screen Shot 2016-03-07 at 10.04.12 AM.png">
            <a:extLst>
              <a:ext uri="{FF2B5EF4-FFF2-40B4-BE49-F238E27FC236}">
                <a16:creationId xmlns:a16="http://schemas.microsoft.com/office/drawing/2014/main" id="{33A37DFB-12BC-0044-8170-45CA4103E0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9339" y="4028794"/>
            <a:ext cx="948679" cy="957629"/>
          </a:xfrm>
          <a:prstGeom prst="rect">
            <a:avLst/>
          </a:prstGeom>
        </p:spPr>
      </p:pic>
    </p:spTree>
    <p:extLst>
      <p:ext uri="{BB962C8B-B14F-4D97-AF65-F5344CB8AC3E}">
        <p14:creationId xmlns:p14="http://schemas.microsoft.com/office/powerpoint/2010/main" val="1291419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7">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7">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7">
            <a:extLst>
              <a:ext uri="{FF2B5EF4-FFF2-40B4-BE49-F238E27FC236}">
                <a16:creationId xmlns:a16="http://schemas.microsoft.com/office/drawing/2014/main" id="{8C6BB314-E572-A146-AE96-FF206B4EDC24}"/>
              </a:ext>
            </a:extLst>
          </p:cNvPr>
          <p:cNvSpPr txBox="1"/>
          <p:nvPr/>
        </p:nvSpPr>
        <p:spPr>
          <a:xfrm>
            <a:off x="4647510" y="1183600"/>
            <a:ext cx="3619308" cy="5632311"/>
          </a:xfrm>
          <a:prstGeom prst="rect">
            <a:avLst/>
          </a:prstGeom>
          <a:noFill/>
        </p:spPr>
        <p:txBody>
          <a:bodyPr wrap="square" rtlCol="0">
            <a:spAutoFit/>
          </a:bodyPr>
          <a:lstStyle/>
          <a:p>
            <a:r>
              <a:rPr lang="en-US" sz="1200" b="1" dirty="0"/>
              <a:t>Partner B: </a:t>
            </a:r>
            <a:r>
              <a:rPr lang="en-US" sz="1200" dirty="0"/>
              <a:t>An important idea is that people are interested in how to build cars.  How can you support your claim with evidence? </a:t>
            </a:r>
          </a:p>
          <a:p>
            <a:r>
              <a:rPr lang="en-US" sz="1200" b="1" dirty="0"/>
              <a:t>  </a:t>
            </a:r>
          </a:p>
          <a:p>
            <a:endParaRPr lang="en-US" sz="1200" b="1" dirty="0"/>
          </a:p>
          <a:p>
            <a:r>
              <a:rPr lang="en-US" sz="1200" b="1" dirty="0"/>
              <a:t>Partner B: </a:t>
            </a:r>
            <a:r>
              <a:rPr lang="en-US" sz="1200" dirty="0"/>
              <a:t>I think that the many people in the back are all looking at the men </a:t>
            </a:r>
            <a:r>
              <a:rPr lang="en-US" sz="1200" b="1" dirty="0"/>
              <a:t> </a:t>
            </a:r>
            <a:r>
              <a:rPr lang="en-US" sz="1200" dirty="0"/>
              <a:t>build cars. They are focused on what is happening because they want to learn. How can you support your claim with evidence? </a:t>
            </a:r>
          </a:p>
          <a:p>
            <a:endParaRPr lang="en-US" sz="1200" dirty="0"/>
          </a:p>
          <a:p>
            <a:endParaRPr lang="en-US" sz="1200" b="1" dirty="0"/>
          </a:p>
          <a:p>
            <a:r>
              <a:rPr lang="en-US" sz="1200" b="1" dirty="0"/>
              <a:t>Partner B: </a:t>
            </a:r>
            <a:r>
              <a:rPr lang="en-US" sz="1200" dirty="0"/>
              <a:t>I think that the two boys are really interested. They are hanging over </a:t>
            </a:r>
            <a:r>
              <a:rPr lang="en-US" sz="1200" b="1" dirty="0"/>
              <a:t> </a:t>
            </a:r>
            <a:r>
              <a:rPr lang="en-US" sz="1200" dirty="0"/>
              <a:t>the wall to get a closer look at the men building the cars. How can you support your claim with evidence? </a:t>
            </a:r>
          </a:p>
          <a:p>
            <a:endParaRPr lang="en-US" sz="1200" dirty="0"/>
          </a:p>
          <a:p>
            <a:endParaRPr lang="en-US" sz="1200" b="1" dirty="0"/>
          </a:p>
          <a:p>
            <a:r>
              <a:rPr lang="en-US" sz="1200" b="1" dirty="0"/>
              <a:t>Partner B</a:t>
            </a:r>
            <a:r>
              <a:rPr lang="en-US" sz="1200" dirty="0"/>
              <a:t>: I think the people are watching the workers because they want to learn about how to cooperate with others to build things. How can we</a:t>
            </a:r>
            <a:r>
              <a:rPr lang="en-US" sz="1200" b="1" dirty="0"/>
              <a:t> </a:t>
            </a:r>
            <a:r>
              <a:rPr lang="en-US" sz="1200" dirty="0"/>
              <a:t>come to an agreement? </a:t>
            </a:r>
          </a:p>
          <a:p>
            <a:endParaRPr lang="en-US" sz="1200" dirty="0"/>
          </a:p>
          <a:p>
            <a:endParaRPr lang="en-US" sz="1200" b="1" dirty="0"/>
          </a:p>
          <a:p>
            <a:r>
              <a:rPr lang="en-US" sz="1200" b="1" dirty="0"/>
              <a:t>Partner B: </a:t>
            </a:r>
            <a:r>
              <a:rPr lang="en-US" sz="1200" dirty="0"/>
              <a:t>I think the important idea is to learn how to do something big, we</a:t>
            </a:r>
            <a:r>
              <a:rPr lang="en-US" sz="1200" b="1" dirty="0"/>
              <a:t> </a:t>
            </a:r>
            <a:r>
              <a:rPr lang="en-US" sz="1200" dirty="0"/>
              <a:t>need to watch and learn from people who know how to build things by working together. </a:t>
            </a:r>
          </a:p>
          <a:p>
            <a:endParaRPr lang="en-US" sz="1200" dirty="0"/>
          </a:p>
          <a:p>
            <a:endParaRPr lang="en-US" sz="1200" dirty="0"/>
          </a:p>
        </p:txBody>
      </p:sp>
      <p:sp>
        <p:nvSpPr>
          <p:cNvPr id="37" name="TextBox 36">
            <a:extLst>
              <a:ext uri="{FF2B5EF4-FFF2-40B4-BE49-F238E27FC236}">
                <a16:creationId xmlns:a16="http://schemas.microsoft.com/office/drawing/2014/main" id="{9E621374-2691-B248-A554-40F56E3DB8E6}"/>
              </a:ext>
            </a:extLst>
          </p:cNvPr>
          <p:cNvSpPr txBox="1"/>
          <p:nvPr/>
        </p:nvSpPr>
        <p:spPr>
          <a:xfrm>
            <a:off x="1215729" y="1166467"/>
            <a:ext cx="3392116" cy="5816977"/>
          </a:xfrm>
          <a:prstGeom prst="rect">
            <a:avLst/>
          </a:prstGeom>
          <a:noFill/>
        </p:spPr>
        <p:txBody>
          <a:bodyPr wrap="square" rtlCol="0">
            <a:spAutoFit/>
          </a:bodyPr>
          <a:lstStyle/>
          <a:p>
            <a:r>
              <a:rPr lang="en-US" sz="1200" b="1" dirty="0"/>
              <a:t>Partner A: </a:t>
            </a:r>
            <a:r>
              <a:rPr lang="en-US" sz="1200" dirty="0"/>
              <a:t>An important idea from the text is that you need to work together to build cars. What is your claim? </a:t>
            </a:r>
          </a:p>
          <a:p>
            <a:endParaRPr lang="en-US" sz="1200" dirty="0"/>
          </a:p>
          <a:p>
            <a:endParaRPr lang="en-US" sz="1200" b="1" dirty="0"/>
          </a:p>
          <a:p>
            <a:r>
              <a:rPr lang="en-US" sz="1200" b="1" dirty="0"/>
              <a:t>Partner A: </a:t>
            </a:r>
            <a:r>
              <a:rPr lang="en-US" sz="1200" dirty="0"/>
              <a:t>I think that there are men working together in a group using</a:t>
            </a:r>
            <a:r>
              <a:rPr lang="en-US" sz="1200" b="1" dirty="0"/>
              <a:t> </a:t>
            </a:r>
            <a:r>
              <a:rPr lang="en-US" sz="1200" dirty="0"/>
              <a:t>hammers and a group putting in steering wheels, too. How can you </a:t>
            </a:r>
            <a:r>
              <a:rPr lang="en-US" sz="1200" b="1" dirty="0"/>
              <a:t> </a:t>
            </a:r>
            <a:r>
              <a:rPr lang="en-US" sz="1200" dirty="0"/>
              <a:t>support your claim with evidence? </a:t>
            </a:r>
          </a:p>
          <a:p>
            <a:endParaRPr lang="en-US" sz="1200" dirty="0"/>
          </a:p>
          <a:p>
            <a:endParaRPr lang="en-US" sz="1200" b="1" dirty="0"/>
          </a:p>
          <a:p>
            <a:r>
              <a:rPr lang="en-US" sz="1200" b="1" dirty="0"/>
              <a:t>Partner A: </a:t>
            </a:r>
            <a:r>
              <a:rPr lang="en-US" sz="1200" dirty="0"/>
              <a:t>I think the men working with the steering wheel are working together because one man is grabbing a steering wheel and another man is carrying a steering wheel towards the men around the car.  They are putting the steering wheel on the car together. How can you support your claim with evidence? </a:t>
            </a:r>
          </a:p>
          <a:p>
            <a:endParaRPr lang="en-US" sz="1200" b="1" dirty="0"/>
          </a:p>
          <a:p>
            <a:r>
              <a:rPr lang="en-US" sz="1200" b="1" dirty="0"/>
              <a:t>Partner A: </a:t>
            </a:r>
            <a:r>
              <a:rPr lang="en-US" sz="1200" dirty="0"/>
              <a:t>I think that the men putting in the steering wheels are working </a:t>
            </a:r>
            <a:r>
              <a:rPr lang="en-US" sz="1200" b="1" dirty="0"/>
              <a:t> </a:t>
            </a:r>
            <a:r>
              <a:rPr lang="en-US" sz="1200" dirty="0"/>
              <a:t>together to build cars and have different jobs. Some bring the</a:t>
            </a:r>
            <a:r>
              <a:rPr lang="en-US" sz="1200" b="1" dirty="0"/>
              <a:t> </a:t>
            </a:r>
            <a:r>
              <a:rPr lang="en-US" sz="1200" dirty="0"/>
              <a:t>steering wheel and others attach it to the car. </a:t>
            </a:r>
          </a:p>
          <a:p>
            <a:endParaRPr lang="en-US" sz="1200" b="1" dirty="0"/>
          </a:p>
          <a:p>
            <a:r>
              <a:rPr lang="en-US" sz="1200" b="1" dirty="0"/>
              <a:t>Partner A:</a:t>
            </a:r>
            <a:r>
              <a:rPr lang="en-US" sz="1200" dirty="0"/>
              <a:t> I think that the workers are showing the people how they work together to build cars. Can we come to an agreement? </a:t>
            </a:r>
          </a:p>
          <a:p>
            <a:endParaRPr lang="en-US" sz="1200" dirty="0"/>
          </a:p>
          <a:p>
            <a:endParaRPr lang="en-US" sz="1200" dirty="0"/>
          </a:p>
          <a:p>
            <a:endParaRPr lang="en-US" sz="12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29" y="749776"/>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1027367"/>
            <a:ext cx="948679" cy="957629"/>
          </a:xfrm>
          <a:prstGeom prst="rect">
            <a:avLst/>
          </a:prstGeom>
        </p:spPr>
      </p:pic>
      <p:cxnSp>
        <p:nvCxnSpPr>
          <p:cNvPr id="20" name="Straight Connector 19"/>
          <p:cNvCxnSpPr>
            <a:cxnSpLocks/>
          </p:cNvCxnSpPr>
          <p:nvPr/>
        </p:nvCxnSpPr>
        <p:spPr>
          <a:xfrm>
            <a:off x="4548851" y="1183600"/>
            <a:ext cx="16130" cy="500255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0" y="66675"/>
            <a:ext cx="8899525" cy="927100"/>
          </a:xfrm>
        </p:spPr>
        <p:txBody>
          <a:bodyPr>
            <a:normAutofit/>
          </a:bodyPr>
          <a:lstStyle/>
          <a:p>
            <a:pPr algn="ctr"/>
            <a:r>
              <a:rPr lang="en-US" sz="2800" b="1" u="sng" dirty="0">
                <a:solidFill>
                  <a:schemeClr val="tx1"/>
                </a:solidFill>
              </a:rPr>
              <a:t>Understanding the Skill of NEGOTIATE</a:t>
            </a:r>
            <a:endParaRPr lang="en-US" sz="2800" b="1" dirty="0"/>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8636" y="2053941"/>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3080515"/>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8636" y="5282022"/>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53556"/>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98" y="3023337"/>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9" y="5190746"/>
            <a:ext cx="1199599" cy="1048469"/>
          </a:xfrm>
          <a:prstGeom prst="rect">
            <a:avLst/>
          </a:prstGeom>
        </p:spPr>
      </p:pic>
      <p:cxnSp>
        <p:nvCxnSpPr>
          <p:cNvPr id="30" name="Straight Connector 29">
            <a:extLst>
              <a:ext uri="{FF2B5EF4-FFF2-40B4-BE49-F238E27FC236}">
                <a16:creationId xmlns:a16="http://schemas.microsoft.com/office/drawing/2014/main" id="{DBC21891-064C-9948-B8F2-A1642E966571}"/>
              </a:ext>
            </a:extLst>
          </p:cNvPr>
          <p:cNvCxnSpPr>
            <a:cxnSpLocks/>
          </p:cNvCxnSpPr>
          <p:nvPr/>
        </p:nvCxnSpPr>
        <p:spPr>
          <a:xfrm>
            <a:off x="1950383" y="3409275"/>
            <a:ext cx="454630" cy="0"/>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8770B12-1FD2-044F-9271-3A6AD112A9FC}"/>
              </a:ext>
            </a:extLst>
          </p:cNvPr>
          <p:cNvCxnSpPr>
            <a:cxnSpLocks/>
          </p:cNvCxnSpPr>
          <p:nvPr/>
        </p:nvCxnSpPr>
        <p:spPr>
          <a:xfrm>
            <a:off x="3589704" y="3597297"/>
            <a:ext cx="860058" cy="0"/>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A2D3EC8-A8FD-F34D-8797-0C519B3378E5}"/>
              </a:ext>
            </a:extLst>
          </p:cNvPr>
          <p:cNvCxnSpPr>
            <a:cxnSpLocks/>
          </p:cNvCxnSpPr>
          <p:nvPr/>
        </p:nvCxnSpPr>
        <p:spPr>
          <a:xfrm>
            <a:off x="5366136" y="4535514"/>
            <a:ext cx="487237" cy="0"/>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E1A77B0A-3309-B145-850F-101CB3D8CAE1}"/>
              </a:ext>
            </a:extLst>
          </p:cNvPr>
          <p:cNvCxnSpPr>
            <a:cxnSpLocks/>
          </p:cNvCxnSpPr>
          <p:nvPr/>
        </p:nvCxnSpPr>
        <p:spPr>
          <a:xfrm>
            <a:off x="1301018" y="3785725"/>
            <a:ext cx="3148744" cy="0"/>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C2D0184-3F5E-8546-B7B1-4AEB32D23CD9}"/>
              </a:ext>
            </a:extLst>
          </p:cNvPr>
          <p:cNvCxnSpPr>
            <a:cxnSpLocks/>
          </p:cNvCxnSpPr>
          <p:nvPr/>
        </p:nvCxnSpPr>
        <p:spPr>
          <a:xfrm>
            <a:off x="1282730" y="3956891"/>
            <a:ext cx="3167032" cy="28576"/>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BDAEF42E-F05C-DD45-9756-FD7597E65909}"/>
              </a:ext>
            </a:extLst>
          </p:cNvPr>
          <p:cNvCxnSpPr>
            <a:cxnSpLocks/>
          </p:cNvCxnSpPr>
          <p:nvPr/>
        </p:nvCxnSpPr>
        <p:spPr>
          <a:xfrm>
            <a:off x="1301018" y="4153902"/>
            <a:ext cx="876680" cy="3299"/>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E2662D5C-9B0E-A644-8292-627EA5E47D94}"/>
              </a:ext>
            </a:extLst>
          </p:cNvPr>
          <p:cNvCxnSpPr>
            <a:cxnSpLocks/>
          </p:cNvCxnSpPr>
          <p:nvPr/>
        </p:nvCxnSpPr>
        <p:spPr>
          <a:xfrm>
            <a:off x="2552130" y="4328541"/>
            <a:ext cx="1651831" cy="0"/>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BD988FE8-7FF0-F444-8D88-6146A0C25829}"/>
              </a:ext>
            </a:extLst>
          </p:cNvPr>
          <p:cNvCxnSpPr>
            <a:cxnSpLocks/>
          </p:cNvCxnSpPr>
          <p:nvPr/>
        </p:nvCxnSpPr>
        <p:spPr>
          <a:xfrm>
            <a:off x="4718950" y="5082044"/>
            <a:ext cx="767450" cy="0"/>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40583DB0-53AB-6540-B0D6-F9839854CAB2}"/>
              </a:ext>
            </a:extLst>
          </p:cNvPr>
          <p:cNvCxnSpPr>
            <a:cxnSpLocks/>
          </p:cNvCxnSpPr>
          <p:nvPr/>
        </p:nvCxnSpPr>
        <p:spPr>
          <a:xfrm>
            <a:off x="6457164" y="4896259"/>
            <a:ext cx="1429536" cy="0"/>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pic>
        <p:nvPicPr>
          <p:cNvPr id="50" name="Picture 49" descr="Screen Shot 2016-03-07 at 10.04.06 AM.png">
            <a:extLst>
              <a:ext uri="{FF2B5EF4-FFF2-40B4-BE49-F238E27FC236}">
                <a16:creationId xmlns:a16="http://schemas.microsoft.com/office/drawing/2014/main" id="{A1531CF3-E737-9048-BDCD-8EB552A9A0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67" y="4157201"/>
            <a:ext cx="1199599" cy="1048469"/>
          </a:xfrm>
          <a:prstGeom prst="rect">
            <a:avLst/>
          </a:prstGeom>
        </p:spPr>
      </p:pic>
      <p:pic>
        <p:nvPicPr>
          <p:cNvPr id="51" name="Picture 50" descr="Screen Shot 2016-03-07 at 10.04.12 AM.png">
            <a:extLst>
              <a:ext uri="{FF2B5EF4-FFF2-40B4-BE49-F238E27FC236}">
                <a16:creationId xmlns:a16="http://schemas.microsoft.com/office/drawing/2014/main" id="{33A37DFB-12BC-0044-8170-45CA4103E0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4" y="4124415"/>
            <a:ext cx="948679" cy="957629"/>
          </a:xfrm>
          <a:prstGeom prst="rect">
            <a:avLst/>
          </a:prstGeom>
        </p:spPr>
      </p:pic>
      <p:cxnSp>
        <p:nvCxnSpPr>
          <p:cNvPr id="31" name="Straight Connector 30">
            <a:extLst>
              <a:ext uri="{FF2B5EF4-FFF2-40B4-BE49-F238E27FC236}">
                <a16:creationId xmlns:a16="http://schemas.microsoft.com/office/drawing/2014/main" id="{E74E4870-46DE-2049-8BFB-4C218EB6F636}"/>
              </a:ext>
            </a:extLst>
          </p:cNvPr>
          <p:cNvCxnSpPr>
            <a:cxnSpLocks/>
          </p:cNvCxnSpPr>
          <p:nvPr/>
        </p:nvCxnSpPr>
        <p:spPr>
          <a:xfrm>
            <a:off x="1309068" y="4526457"/>
            <a:ext cx="1243062" cy="0"/>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B99EA25-9351-6543-AB9A-4BDEDB83D588}"/>
              </a:ext>
            </a:extLst>
          </p:cNvPr>
          <p:cNvCxnSpPr>
            <a:cxnSpLocks/>
          </p:cNvCxnSpPr>
          <p:nvPr/>
        </p:nvCxnSpPr>
        <p:spPr>
          <a:xfrm>
            <a:off x="5366135" y="5616579"/>
            <a:ext cx="487237" cy="0"/>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12E13B3-9157-C244-B101-A1F95C3E8947}"/>
              </a:ext>
            </a:extLst>
          </p:cNvPr>
          <p:cNvCxnSpPr>
            <a:cxnSpLocks/>
          </p:cNvCxnSpPr>
          <p:nvPr/>
        </p:nvCxnSpPr>
        <p:spPr>
          <a:xfrm>
            <a:off x="1950383" y="5785604"/>
            <a:ext cx="487237" cy="0"/>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EB4FAB7-341F-FF45-BEEC-E03144CE9AC8}"/>
              </a:ext>
            </a:extLst>
          </p:cNvPr>
          <p:cNvCxnSpPr>
            <a:cxnSpLocks/>
          </p:cNvCxnSpPr>
          <p:nvPr/>
        </p:nvCxnSpPr>
        <p:spPr>
          <a:xfrm>
            <a:off x="4082151" y="5968485"/>
            <a:ext cx="243619" cy="0"/>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40AE8C9-3A56-B944-B0B5-67512DE1201A}"/>
              </a:ext>
            </a:extLst>
          </p:cNvPr>
          <p:cNvCxnSpPr>
            <a:cxnSpLocks/>
          </p:cNvCxnSpPr>
          <p:nvPr/>
        </p:nvCxnSpPr>
        <p:spPr>
          <a:xfrm>
            <a:off x="1309068" y="6186105"/>
            <a:ext cx="1666888" cy="54"/>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049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7">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8">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7">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8">
                                            <p:txEl>
                                              <p:pRg st="12" end="1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9"/>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53"/>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52"/>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27"/>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8"/>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3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1">
            <a:extLst>
              <a:ext uri="{FF2B5EF4-FFF2-40B4-BE49-F238E27FC236}">
                <a16:creationId xmlns:a16="http://schemas.microsoft.com/office/drawing/2014/main" id="{9DBF3FB3-D278-A54E-8882-8B04ADD5CEE2}"/>
              </a:ext>
            </a:extLst>
          </p:cNvPr>
          <p:cNvPicPr>
            <a:picLocks noChangeAspect="1"/>
          </p:cNvPicPr>
          <p:nvPr/>
        </p:nvPicPr>
        <p:blipFill>
          <a:blip r:embed="rId2">
            <a:extLst>
              <a:ext uri="{28A0092B-C50C-407E-A947-70E740481C1C}">
                <a14:useLocalDpi xmlns:a14="http://schemas.microsoft.com/office/drawing/2010/main" val="0"/>
              </a:ext>
            </a:extLst>
          </a:blip>
          <a:srcRect l="3700" t="11067" r="6044" b="17174"/>
          <a:stretch>
            <a:fillRect/>
          </a:stretch>
        </p:blipFill>
        <p:spPr>
          <a:xfrm>
            <a:off x="1573967" y="484092"/>
            <a:ext cx="6336843" cy="5392052"/>
          </a:xfrm>
          <a:prstGeom prst="rect">
            <a:avLst/>
          </a:prstGeom>
          <a:solidFill>
            <a:schemeClr val="bg1"/>
          </a:solidFill>
          <a:ln w="57150">
            <a:solidFill>
              <a:srgbClr val="7030A0"/>
            </a:solidFill>
            <a:miter lim="800000"/>
            <a:headEnd/>
            <a:tailEnd/>
          </a:ln>
        </p:spPr>
      </p:pic>
    </p:spTree>
    <p:extLst>
      <p:ext uri="{BB962C8B-B14F-4D97-AF65-F5344CB8AC3E}">
        <p14:creationId xmlns:p14="http://schemas.microsoft.com/office/powerpoint/2010/main" val="2245986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7305492" y="300264"/>
            <a:ext cx="1538061" cy="2168616"/>
          </a:xfrm>
          <a:prstGeom prst="rect">
            <a:avLst/>
          </a:prstGeom>
          <a:ln w="12700" cap="sq">
            <a:solidFill>
              <a:srgbClr val="000000"/>
            </a:solidFill>
            <a:prstDash val="solid"/>
            <a:miter lim="800000"/>
          </a:ln>
          <a:effectLst>
            <a:glow rad="152400">
              <a:schemeClr val="accent1">
                <a:lumMod val="40000"/>
                <a:lumOff val="60000"/>
                <a:alpha val="40000"/>
              </a:schemeClr>
            </a:glow>
            <a:outerShdw blurRad="50800" dist="38100" dir="2700000" algn="tl" rotWithShape="0">
              <a:srgbClr val="000000">
                <a:alpha val="43000"/>
              </a:srgbClr>
            </a:outerShdw>
          </a:effectLst>
        </p:spPr>
      </p:pic>
      <p:sp>
        <p:nvSpPr>
          <p:cNvPr id="7" name="TextBox 6"/>
          <p:cNvSpPr txBox="1">
            <a:spLocks noChangeArrowheads="1"/>
          </p:cNvSpPr>
          <p:nvPr/>
        </p:nvSpPr>
        <p:spPr bwMode="auto">
          <a:xfrm>
            <a:off x="496888" y="392113"/>
            <a:ext cx="6910387" cy="4632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r>
              <a:rPr lang="en-US" sz="3700" b="1">
                <a:latin typeface="Avenir Black" charset="0"/>
                <a:cs typeface="Avenir Black" charset="0"/>
              </a:rPr>
              <a:t>Conversation Norms Poster</a:t>
            </a:r>
          </a:p>
          <a:p>
            <a:r>
              <a:rPr lang="en-US" sz="3600" b="1">
                <a:latin typeface="Avenir Book" charset="0"/>
                <a:cs typeface="Avenir Book" charset="0"/>
              </a:rPr>
              <a:t> </a:t>
            </a:r>
            <a:endParaRPr lang="en-US" sz="3600">
              <a:latin typeface="Avenir Book" charset="0"/>
              <a:cs typeface="Avenir Book" charset="0"/>
            </a:endParaRPr>
          </a:p>
          <a:p>
            <a:pPr lvl="1">
              <a:buFont typeface="Arial" charset="0"/>
              <a:buChar char="•"/>
            </a:pPr>
            <a:r>
              <a:rPr lang="en-US" sz="3400">
                <a:latin typeface="Avenir Book" charset="0"/>
                <a:cs typeface="Avenir Book" charset="0"/>
              </a:rPr>
              <a:t>Use your think time</a:t>
            </a:r>
          </a:p>
          <a:p>
            <a:pPr lvl="1">
              <a:buFont typeface="Arial" charset="0"/>
              <a:buChar char="•"/>
            </a:pPr>
            <a:r>
              <a:rPr lang="en-US" sz="3400">
                <a:latin typeface="Avenir Book" charset="0"/>
                <a:cs typeface="Avenir Book" charset="0"/>
              </a:rPr>
              <a:t>Use the language of the skill</a:t>
            </a:r>
          </a:p>
          <a:p>
            <a:pPr lvl="1">
              <a:buFont typeface="Arial" charset="0"/>
              <a:buChar char="•"/>
            </a:pPr>
            <a:r>
              <a:rPr lang="en-US" sz="3400">
                <a:latin typeface="Avenir Book" charset="0"/>
                <a:cs typeface="Avenir Book" charset="0"/>
              </a:rPr>
              <a:t>Use your conversation voice</a:t>
            </a:r>
          </a:p>
          <a:p>
            <a:pPr lvl="1">
              <a:buFont typeface="Arial" charset="0"/>
              <a:buChar char="•"/>
            </a:pPr>
            <a:r>
              <a:rPr lang="en-US" sz="3400">
                <a:latin typeface="Avenir Book" charset="0"/>
                <a:cs typeface="Avenir Book" charset="0"/>
              </a:rPr>
              <a:t>Listen respectfully</a:t>
            </a:r>
          </a:p>
          <a:p>
            <a:pPr lvl="1">
              <a:buFont typeface="Arial" charset="0"/>
              <a:buChar char="•"/>
            </a:pPr>
            <a:r>
              <a:rPr lang="en-US" sz="3400">
                <a:latin typeface="Avenir Book" charset="0"/>
                <a:cs typeface="Avenir Book" charset="0"/>
              </a:rPr>
              <a:t>Take turns and build on each other’s ideas</a:t>
            </a:r>
          </a:p>
          <a:p>
            <a:endParaRPr lang="en-US"/>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986" y="4707812"/>
            <a:ext cx="7802919" cy="1938197"/>
          </a:xfrm>
          <a:prstGeom prst="rect">
            <a:avLst/>
          </a:prstGeom>
          <a:effectLst>
            <a:glow rad="190500">
              <a:schemeClr val="accent1">
                <a:lumMod val="40000"/>
                <a:lumOff val="60000"/>
                <a:alpha val="40000"/>
              </a:schemeClr>
            </a:glow>
          </a:effec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4049" y="3720354"/>
            <a:ext cx="2787756" cy="2302928"/>
          </a:xfrm>
          <a:prstGeom prst="rect">
            <a:avLst/>
          </a:prstGeom>
          <a:effectLst>
            <a:glow rad="190500">
              <a:schemeClr val="accent1">
                <a:lumMod val="40000"/>
                <a:lumOff val="60000"/>
                <a:alpha val="40000"/>
              </a:schemeClr>
            </a:glow>
          </a:effec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63984" y="3166361"/>
            <a:ext cx="3240742" cy="2510550"/>
          </a:xfrm>
          <a:prstGeom prst="rect">
            <a:avLst/>
          </a:prstGeom>
          <a:effectLst>
            <a:glow rad="190500">
              <a:schemeClr val="accent1">
                <a:lumMod val="40000"/>
                <a:lumOff val="60000"/>
                <a:alpha val="40000"/>
              </a:schemeClr>
            </a:glow>
          </a:effectLst>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27694" y="2732895"/>
            <a:ext cx="2415859" cy="1974918"/>
          </a:xfrm>
          <a:prstGeom prst="rect">
            <a:avLst/>
          </a:prstGeom>
          <a:effectLst>
            <a:glow rad="190500">
              <a:schemeClr val="accent1">
                <a:lumMod val="40000"/>
                <a:lumOff val="60000"/>
                <a:alpha val="40000"/>
              </a:schemeClr>
            </a:glow>
          </a:effectLst>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21824" y="1029814"/>
            <a:ext cx="2321729" cy="1937728"/>
          </a:xfrm>
          <a:prstGeom prst="rect">
            <a:avLst/>
          </a:prstGeom>
          <a:effectLst>
            <a:glow rad="139700">
              <a:schemeClr val="accent1">
                <a:lumMod val="40000"/>
                <a:lumOff val="60000"/>
                <a:alpha val="40000"/>
              </a:schemeClr>
            </a:glow>
          </a:effectLst>
        </p:spPr>
      </p:pic>
    </p:spTree>
    <p:extLst>
      <p:ext uri="{BB962C8B-B14F-4D97-AF65-F5344CB8AC3E}">
        <p14:creationId xmlns:p14="http://schemas.microsoft.com/office/powerpoint/2010/main" val="18644105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nodeType="clickEffect">
                                  <p:stCondLst>
                                    <p:cond delay="0"/>
                                  </p:stCondLst>
                                  <p:childTnLst>
                                    <p:animEffect transition="out" filter="blinds(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xit" presetSubtype="10" fill="hold" nodeType="clickEffect">
                                  <p:stCondLst>
                                    <p:cond delay="0"/>
                                  </p:stCondLst>
                                  <p:childTnLst>
                                    <p:animEffect transition="out" filter="blinds(horizontal)">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xit" presetSubtype="10" fill="hold" nodeType="clickEffect">
                                  <p:stCondLst>
                                    <p:cond delay="0"/>
                                  </p:stCondLst>
                                  <p:childTnLst>
                                    <p:animEffect transition="out" filter="blinds(horizontal)">
                                      <p:cBhvr>
                                        <p:cTn id="32" dur="500"/>
                                        <p:tgtEl>
                                          <p:spTgt spid="11"/>
                                        </p:tgtEl>
                                      </p:cBhvr>
                                    </p:animEffect>
                                    <p:set>
                                      <p:cBhvr>
                                        <p:cTn id="33" dur="1" fill="hold">
                                          <p:stCondLst>
                                            <p:cond delay="499"/>
                                          </p:stCondLst>
                                        </p:cTn>
                                        <p:tgtEl>
                                          <p:spTgt spid="11"/>
                                        </p:tgtEl>
                                        <p:attrNameLst>
                                          <p:attrName>style.visibility</p:attrName>
                                        </p:attrNameLst>
                                      </p:cBhvr>
                                      <p:to>
                                        <p:strVal val="hidden"/>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nodeType="clickEffect">
                                  <p:stCondLst>
                                    <p:cond delay="0"/>
                                  </p:stCondLst>
                                  <p:childTnLst>
                                    <p:set>
                                      <p:cBhvr>
                                        <p:cTn id="37"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3" presetClass="exit" presetSubtype="10" fill="hold" nodeType="clickEffect">
                                  <p:stCondLst>
                                    <p:cond delay="0"/>
                                  </p:stCondLst>
                                  <p:childTnLst>
                                    <p:animEffect transition="out" filter="blinds(horizontal)">
                                      <p:cBhvr>
                                        <p:cTn id="45" dur="500"/>
                                        <p:tgtEl>
                                          <p:spTgt spid="10"/>
                                        </p:tgtEl>
                                      </p:cBhvr>
                                    </p:animEffect>
                                    <p:set>
                                      <p:cBhvr>
                                        <p:cTn id="46" dur="1" fill="hold">
                                          <p:stCondLst>
                                            <p:cond delay="499"/>
                                          </p:stCondLst>
                                        </p:cTn>
                                        <p:tgtEl>
                                          <p:spTgt spid="10"/>
                                        </p:tgtEl>
                                        <p:attrNameLst>
                                          <p:attrName>style.visibility</p:attrName>
                                        </p:attrNameLst>
                                      </p:cBhvr>
                                      <p:to>
                                        <p:strVal val="hidden"/>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9"/>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3" presetClass="exit" presetSubtype="10" fill="hold" nodeType="clickEffect">
                                  <p:stCondLst>
                                    <p:cond delay="0"/>
                                  </p:stCondLst>
                                  <p:childTnLst>
                                    <p:animEffect transition="out" filter="blinds(horizontal)">
                                      <p:cBhvr>
                                        <p:cTn id="58" dur="500"/>
                                        <p:tgtEl>
                                          <p:spTgt spid="9"/>
                                        </p:tgtEl>
                                      </p:cBhvr>
                                    </p:animEffect>
                                    <p:set>
                                      <p:cBhvr>
                                        <p:cTn id="59" dur="1" fill="hold">
                                          <p:stCondLst>
                                            <p:cond delay="499"/>
                                          </p:stCondLst>
                                        </p:cTn>
                                        <p:tgtEl>
                                          <p:spTgt spid="9"/>
                                        </p:tgtEl>
                                        <p:attrNameLst>
                                          <p:attrName>style.visibility</p:attrName>
                                        </p:attrNameLst>
                                      </p:cBhvr>
                                      <p:to>
                                        <p:strVal val="hidden"/>
                                      </p:to>
                                    </p:set>
                                  </p:childTnLst>
                                </p:cTn>
                              </p:par>
                            </p:childTnLst>
                          </p:cTn>
                        </p:par>
                      </p:childTnLst>
                    </p:cTn>
                  </p:par>
                  <p:par>
                    <p:cTn id="60" fill="hold" nodeType="clickPar">
                      <p:stCondLst>
                        <p:cond delay="indefinite"/>
                      </p:stCondLst>
                      <p:childTnLst>
                        <p:par>
                          <p:cTn id="61" fill="hold" nodeType="withGroup">
                            <p:stCondLst>
                              <p:cond delay="0"/>
                            </p:stCondLst>
                            <p:childTnLst>
                              <p:par>
                                <p:cTn id="62" presetID="1" presetClass="entr" presetSubtype="0" fill="hold" nodeType="clickEffect">
                                  <p:stCondLst>
                                    <p:cond delay="0"/>
                                  </p:stCondLst>
                                  <p:childTnLst>
                                    <p:set>
                                      <p:cBhvr>
                                        <p:cTn id="63"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64" fill="hold" nodeType="clickPar">
                      <p:stCondLst>
                        <p:cond delay="indefinite"/>
                      </p:stCondLst>
                      <p:childTnLst>
                        <p:par>
                          <p:cTn id="65" fill="hold" nodeType="withGroup">
                            <p:stCondLst>
                              <p:cond delay="0"/>
                            </p:stCondLst>
                            <p:childTnLst>
                              <p:par>
                                <p:cTn id="66" presetID="1" presetClass="entr" presetSubtype="0" fill="hold" nodeType="clickEffect">
                                  <p:stCondLst>
                                    <p:cond delay="0"/>
                                  </p:stCondLst>
                                  <p:childTnLst>
                                    <p:set>
                                      <p:cBhvr>
                                        <p:cTn id="6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5820" y="984948"/>
            <a:ext cx="3079377" cy="2215991"/>
          </a:xfrm>
          <a:prstGeom prst="rect">
            <a:avLst/>
          </a:prstGeom>
          <a:noFill/>
        </p:spPr>
        <p:txBody>
          <a:bodyPr wrap="square" rtlCol="0">
            <a:spAutoFit/>
          </a:bodyPr>
          <a:lstStyle/>
          <a:p>
            <a:pPr algn="ctr"/>
            <a:r>
              <a:rPr lang="en-US" sz="2400" b="1" dirty="0"/>
              <a:t>Listen to the Non-Model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2827" y="2092944"/>
            <a:ext cx="1445364" cy="1648785"/>
          </a:xfrm>
          <a:prstGeom prst="rect">
            <a:avLst/>
          </a:prstGeom>
        </p:spPr>
      </p:pic>
      <p:sp>
        <p:nvSpPr>
          <p:cNvPr id="8" name="Rectangle 7"/>
          <p:cNvSpPr/>
          <p:nvPr/>
        </p:nvSpPr>
        <p:spPr>
          <a:xfrm>
            <a:off x="327992" y="3741729"/>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7" name="Picture 6">
            <a:extLst>
              <a:ext uri="{FF2B5EF4-FFF2-40B4-BE49-F238E27FC236}">
                <a16:creationId xmlns:a16="http://schemas.microsoft.com/office/drawing/2014/main" id="{71075C42-EC50-6448-8D7E-6882CABAA07D}"/>
              </a:ext>
            </a:extLst>
          </p:cNvPr>
          <p:cNvPicPr>
            <a:picLocks noChangeAspect="1"/>
          </p:cNvPicPr>
          <p:nvPr/>
        </p:nvPicPr>
        <p:blipFill rotWithShape="1">
          <a:blip r:embed="rId6"/>
          <a:srcRect l="6895" t="11252" r="8630" b="16319"/>
          <a:stretch/>
        </p:blipFill>
        <p:spPr>
          <a:xfrm rot="5400000">
            <a:off x="4285310" y="757664"/>
            <a:ext cx="3741185" cy="5511988"/>
          </a:xfrm>
          <a:prstGeom prst="rect">
            <a:avLst/>
          </a:prstGeom>
          <a:ln w="57150">
            <a:solidFill>
              <a:schemeClr val="tx1"/>
            </a:solidFill>
          </a:ln>
        </p:spPr>
      </p:pic>
      <p:pic>
        <p:nvPicPr>
          <p:cNvPr id="2" name="Online Media 1" descr="Recorded Sound">
            <a:hlinkClick r:id="" action="ppaction://media"/>
            <a:extLst>
              <a:ext uri="{FF2B5EF4-FFF2-40B4-BE49-F238E27FC236}">
                <a16:creationId xmlns:a16="http://schemas.microsoft.com/office/drawing/2014/main" id="{86CE39DD-283D-754A-9034-5CED0A89190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99745" y="383310"/>
            <a:ext cx="812800" cy="812800"/>
          </a:xfrm>
          <a:prstGeom prst="rect">
            <a:avLst/>
          </a:prstGeom>
          <a:ln>
            <a:solidFill>
              <a:schemeClr val="accent1"/>
            </a:solidFill>
          </a:ln>
        </p:spPr>
      </p:pic>
    </p:spTree>
    <p:extLst>
      <p:ext uri="{BB962C8B-B14F-4D97-AF65-F5344CB8AC3E}">
        <p14:creationId xmlns:p14="http://schemas.microsoft.com/office/powerpoint/2010/main" val="2003035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54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99" y="840435"/>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3" y="931275"/>
            <a:ext cx="948679" cy="957629"/>
          </a:xfrm>
          <a:prstGeom prst="rect">
            <a:avLst/>
          </a:prstGeom>
        </p:spPr>
      </p:pic>
      <p:cxnSp>
        <p:nvCxnSpPr>
          <p:cNvPr id="20" name="Straight Connector 19"/>
          <p:cNvCxnSpPr>
            <a:cxnSpLocks/>
          </p:cNvCxnSpPr>
          <p:nvPr/>
        </p:nvCxnSpPr>
        <p:spPr>
          <a:xfrm flipH="1">
            <a:off x="4534562" y="1183600"/>
            <a:ext cx="1" cy="505303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268952" y="49279"/>
            <a:ext cx="8645525" cy="1001713"/>
          </a:xfrm>
        </p:spPr>
        <p:txBody>
          <a:bodyPr>
            <a:normAutofit fontScale="90000"/>
          </a:bodyPr>
          <a:lstStyle/>
          <a:p>
            <a:pPr algn="ctr"/>
            <a:r>
              <a:rPr lang="en-US" sz="2800" b="1" u="sng" dirty="0">
                <a:solidFill>
                  <a:schemeClr val="tx1"/>
                </a:solidFill>
              </a:rPr>
              <a:t>REVIEW Text </a:t>
            </a:r>
            <a:r>
              <a:rPr lang="en-US" sz="2800" b="1" dirty="0">
                <a:solidFill>
                  <a:schemeClr val="tx1"/>
                </a:solidFill>
              </a:rPr>
              <a:t>Non- Model</a:t>
            </a:r>
            <a:br>
              <a:rPr lang="en-US" sz="2800" dirty="0">
                <a:solidFill>
                  <a:schemeClr val="tx1"/>
                </a:solidFill>
              </a:rPr>
            </a:br>
            <a:r>
              <a:rPr lang="en-US" sz="2800" b="1" dirty="0">
                <a:solidFill>
                  <a:schemeClr val="tx1"/>
                </a:solidFill>
              </a:rPr>
              <a:t> What is an important idea from this text?  Start by stating your claim.  Support your claim and come to a consensus. </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3" y="1944513"/>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2" y="3038514"/>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1" y="4185003"/>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50173"/>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29" y="2914465"/>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28" y="3996143"/>
            <a:ext cx="1199599" cy="1048469"/>
          </a:xfrm>
          <a:prstGeom prst="rect">
            <a:avLst/>
          </a:prstGeom>
        </p:spPr>
      </p:pic>
      <p:sp>
        <p:nvSpPr>
          <p:cNvPr id="15" name="TextBox 14">
            <a:extLst>
              <a:ext uri="{FF2B5EF4-FFF2-40B4-BE49-F238E27FC236}">
                <a16:creationId xmlns:a16="http://schemas.microsoft.com/office/drawing/2014/main" id="{A0755E16-AD38-994F-8F5C-C93F9FA95727}"/>
              </a:ext>
            </a:extLst>
          </p:cNvPr>
          <p:cNvSpPr txBox="1"/>
          <p:nvPr/>
        </p:nvSpPr>
        <p:spPr>
          <a:xfrm>
            <a:off x="1199599" y="1052160"/>
            <a:ext cx="3392116" cy="5693866"/>
          </a:xfrm>
          <a:prstGeom prst="rect">
            <a:avLst/>
          </a:prstGeom>
          <a:noFill/>
        </p:spPr>
        <p:txBody>
          <a:bodyPr wrap="square" rtlCol="0">
            <a:spAutoFit/>
          </a:bodyPr>
          <a:lstStyle/>
          <a:p>
            <a:r>
              <a:rPr lang="en-US" sz="1400" b="1" dirty="0"/>
              <a:t>Partner A: </a:t>
            </a:r>
            <a:r>
              <a:rPr lang="en-US" sz="1400" dirty="0"/>
              <a:t>You need to work to build cars. </a:t>
            </a:r>
          </a:p>
          <a:p>
            <a:endParaRPr lang="en-US" sz="1400" dirty="0"/>
          </a:p>
          <a:p>
            <a:endParaRPr lang="en-US" sz="1400" dirty="0"/>
          </a:p>
          <a:p>
            <a:endParaRPr lang="en-US" sz="1400" dirty="0"/>
          </a:p>
          <a:p>
            <a:endParaRPr lang="en-US" sz="1400" dirty="0"/>
          </a:p>
          <a:p>
            <a:endParaRPr lang="en-US" sz="1400" dirty="0"/>
          </a:p>
          <a:p>
            <a:r>
              <a:rPr lang="en-US" sz="1400" b="1" dirty="0"/>
              <a:t>Partner A: </a:t>
            </a:r>
            <a:r>
              <a:rPr lang="en-US" sz="1400" dirty="0"/>
              <a:t>There are men working together in a group putting in steering wheels. </a:t>
            </a:r>
          </a:p>
          <a:p>
            <a:endParaRPr lang="en-US" sz="1400" b="1" dirty="0"/>
          </a:p>
          <a:p>
            <a:endParaRPr lang="en-US" sz="1400" b="1" dirty="0"/>
          </a:p>
          <a:p>
            <a:r>
              <a:rPr lang="en-US" sz="1400" b="1" dirty="0"/>
              <a:t>Partner A: </a:t>
            </a:r>
            <a:r>
              <a:rPr lang="en-US" sz="1400" dirty="0"/>
              <a:t>The men getting the steering wheels are working together. The workers put the steering wheel on the car</a:t>
            </a:r>
            <a:r>
              <a:rPr lang="en-US" sz="1400" b="1" dirty="0"/>
              <a:t>. </a:t>
            </a:r>
            <a:endParaRPr lang="en-US" sz="1400" dirty="0"/>
          </a:p>
          <a:p>
            <a:endParaRPr lang="en-US" sz="1400" dirty="0"/>
          </a:p>
          <a:p>
            <a:endParaRPr lang="en-US" sz="1400" dirty="0"/>
          </a:p>
          <a:p>
            <a:r>
              <a:rPr lang="en-US" sz="1400" b="1" dirty="0"/>
              <a:t>Partner A: </a:t>
            </a:r>
            <a:r>
              <a:rPr lang="en-US" sz="1400" dirty="0"/>
              <a:t>The men putting in the steering wheels have different jobs. </a:t>
            </a:r>
          </a:p>
          <a:p>
            <a:endParaRPr lang="en-US" sz="1400" dirty="0"/>
          </a:p>
          <a:p>
            <a:endParaRPr lang="en-US" sz="1400" b="1" dirty="0"/>
          </a:p>
          <a:p>
            <a:endParaRPr lang="en-US" sz="1400" b="1" dirty="0"/>
          </a:p>
          <a:p>
            <a:endParaRPr lang="en-US" sz="1400" b="1" dirty="0"/>
          </a:p>
          <a:p>
            <a:r>
              <a:rPr lang="en-US" sz="1400" b="1" dirty="0"/>
              <a:t>Partner A: </a:t>
            </a:r>
            <a:r>
              <a:rPr lang="en-US" sz="1400" dirty="0"/>
              <a:t>The workers are showing the people how to work together. </a:t>
            </a:r>
          </a:p>
          <a:p>
            <a:endParaRPr lang="en-US" sz="1400" dirty="0"/>
          </a:p>
          <a:p>
            <a:endParaRPr lang="en-US" sz="1400" dirty="0"/>
          </a:p>
        </p:txBody>
      </p:sp>
      <p:sp>
        <p:nvSpPr>
          <p:cNvPr id="16" name="TextBox 15">
            <a:extLst>
              <a:ext uri="{FF2B5EF4-FFF2-40B4-BE49-F238E27FC236}">
                <a16:creationId xmlns:a16="http://schemas.microsoft.com/office/drawing/2014/main" id="{83126FD1-19CA-B242-822C-F14A6A01D163}"/>
              </a:ext>
            </a:extLst>
          </p:cNvPr>
          <p:cNvSpPr txBox="1"/>
          <p:nvPr/>
        </p:nvSpPr>
        <p:spPr>
          <a:xfrm>
            <a:off x="4618984" y="1078481"/>
            <a:ext cx="3619308" cy="5478423"/>
          </a:xfrm>
          <a:prstGeom prst="rect">
            <a:avLst/>
          </a:prstGeom>
          <a:noFill/>
        </p:spPr>
        <p:txBody>
          <a:bodyPr wrap="square" rtlCol="0">
            <a:spAutoFit/>
          </a:bodyPr>
          <a:lstStyle/>
          <a:p>
            <a:r>
              <a:rPr lang="en-US" sz="1400" b="1" dirty="0"/>
              <a:t>Partner B: </a:t>
            </a:r>
            <a:r>
              <a:rPr lang="en-US" sz="1400" dirty="0"/>
              <a:t>People are interested in cars. </a:t>
            </a:r>
          </a:p>
          <a:p>
            <a:endParaRPr lang="en-US" sz="1400" b="1" dirty="0"/>
          </a:p>
          <a:p>
            <a:endParaRPr lang="en-US" sz="1400" b="1" dirty="0"/>
          </a:p>
          <a:p>
            <a:endParaRPr lang="en-US" sz="1400" b="1" dirty="0"/>
          </a:p>
          <a:p>
            <a:endParaRPr lang="en-US" sz="1400" b="1" dirty="0"/>
          </a:p>
          <a:p>
            <a:endParaRPr lang="en-US" sz="1400" b="1" dirty="0"/>
          </a:p>
          <a:p>
            <a:r>
              <a:rPr lang="en-US" sz="1400" b="1" dirty="0"/>
              <a:t>Partner B: </a:t>
            </a:r>
            <a:r>
              <a:rPr lang="en-US" sz="1400" dirty="0"/>
              <a:t>Many people are watching the men</a:t>
            </a:r>
            <a:r>
              <a:rPr lang="en-US" sz="1400" b="1" dirty="0"/>
              <a:t>. </a:t>
            </a:r>
            <a:endParaRPr lang="en-US" sz="1400" dirty="0"/>
          </a:p>
          <a:p>
            <a:endParaRPr lang="en-US" sz="1400" dirty="0"/>
          </a:p>
          <a:p>
            <a:endParaRPr lang="en-US" sz="1400" dirty="0"/>
          </a:p>
          <a:p>
            <a:endParaRPr lang="en-US" sz="1400" b="1" dirty="0"/>
          </a:p>
          <a:p>
            <a:r>
              <a:rPr lang="en-US" sz="1400" b="1" dirty="0"/>
              <a:t>Partner B: </a:t>
            </a:r>
            <a:r>
              <a:rPr lang="en-US" sz="1400" dirty="0"/>
              <a:t>The two boys are really interested. They are hanging over the wall to get a closer look at the men</a:t>
            </a:r>
            <a:r>
              <a:rPr lang="en-US" sz="1400" b="1" dirty="0"/>
              <a:t>. </a:t>
            </a:r>
            <a:endParaRPr lang="en-US" sz="1400" dirty="0"/>
          </a:p>
          <a:p>
            <a:endParaRPr lang="en-US" sz="1400" dirty="0"/>
          </a:p>
          <a:p>
            <a:endParaRPr lang="en-US" sz="1400" dirty="0"/>
          </a:p>
          <a:p>
            <a:endParaRPr lang="en-US" sz="1400" b="1" dirty="0"/>
          </a:p>
          <a:p>
            <a:r>
              <a:rPr lang="en-US" sz="1400" b="1" dirty="0"/>
              <a:t>Partner B</a:t>
            </a:r>
            <a:r>
              <a:rPr lang="en-US" sz="1400" dirty="0"/>
              <a:t>: The dressed up people are learning about how to build things. </a:t>
            </a:r>
          </a:p>
          <a:p>
            <a:endParaRPr lang="en-US" sz="1400" dirty="0"/>
          </a:p>
          <a:p>
            <a:endParaRPr lang="en-US" sz="1400" b="1" dirty="0"/>
          </a:p>
          <a:p>
            <a:endParaRPr lang="en-US" sz="1400" b="1" dirty="0"/>
          </a:p>
          <a:p>
            <a:r>
              <a:rPr lang="en-US" sz="1400" b="1" dirty="0"/>
              <a:t>Partner B: </a:t>
            </a:r>
            <a:r>
              <a:rPr lang="en-US" sz="1400" dirty="0"/>
              <a:t>To learn how to do something big, we need to watch and learn</a:t>
            </a:r>
            <a:r>
              <a:rPr lang="en-US" sz="1400" b="1" dirty="0"/>
              <a:t>. </a:t>
            </a:r>
            <a:endParaRPr lang="en-US" sz="1400" dirty="0"/>
          </a:p>
          <a:p>
            <a:endParaRPr lang="en-US" sz="1400" dirty="0"/>
          </a:p>
          <a:p>
            <a:endParaRPr lang="en-US" sz="1400" dirty="0"/>
          </a:p>
        </p:txBody>
      </p:sp>
      <p:pic>
        <p:nvPicPr>
          <p:cNvPr id="17" name="Picture 16" descr="Screen Shot 2016-03-07 at 10.04.06 AM.png">
            <a:extLst>
              <a:ext uri="{FF2B5EF4-FFF2-40B4-BE49-F238E27FC236}">
                <a16:creationId xmlns:a16="http://schemas.microsoft.com/office/drawing/2014/main" id="{F8926CE2-42F4-324A-9FE9-3075150166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11" y="5181234"/>
            <a:ext cx="1199599" cy="1048469"/>
          </a:xfrm>
          <a:prstGeom prst="rect">
            <a:avLst/>
          </a:prstGeom>
        </p:spPr>
      </p:pic>
      <p:pic>
        <p:nvPicPr>
          <p:cNvPr id="18" name="Picture 17" descr="Screen Shot 2016-03-07 at 10.04.12 AM.png">
            <a:extLst>
              <a:ext uri="{FF2B5EF4-FFF2-40B4-BE49-F238E27FC236}">
                <a16:creationId xmlns:a16="http://schemas.microsoft.com/office/drawing/2014/main" id="{5ECA1781-6737-E44F-81D1-AC8D656E2A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0" y="5205855"/>
            <a:ext cx="948679" cy="957629"/>
          </a:xfrm>
          <a:prstGeom prst="rect">
            <a:avLst/>
          </a:prstGeom>
        </p:spPr>
      </p:pic>
    </p:spTree>
    <p:extLst>
      <p:ext uri="{BB962C8B-B14F-4D97-AF65-F5344CB8AC3E}">
        <p14:creationId xmlns:p14="http://schemas.microsoft.com/office/powerpoint/2010/main" val="900985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xEl>
                                              <p:pRg st="14" end="1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xEl>
                                              <p:pRg st="17" end="1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0315" y="795338"/>
            <a:ext cx="3581400" cy="2862262"/>
          </a:xfrm>
        </p:spPr>
        <p:txBody>
          <a:bodyPr>
            <a:normAutofit/>
          </a:bodyPr>
          <a:lstStyle/>
          <a:p>
            <a:r>
              <a:rPr lang="en-US" dirty="0">
                <a:solidFill>
                  <a:schemeClr val="tx1"/>
                </a:solidFill>
              </a:rPr>
              <a:t>REVISE </a:t>
            </a:r>
            <a:br>
              <a:rPr lang="en-US" dirty="0">
                <a:solidFill>
                  <a:schemeClr val="tx1"/>
                </a:solidFill>
              </a:rPr>
            </a:br>
            <a:r>
              <a:rPr lang="en-US" dirty="0">
                <a:solidFill>
                  <a:schemeClr val="tx1"/>
                </a:solidFill>
              </a:rPr>
              <a:t>NON-MODEL</a:t>
            </a:r>
          </a:p>
        </p:txBody>
      </p:sp>
      <p:sp>
        <p:nvSpPr>
          <p:cNvPr id="5" name="TextBox 4"/>
          <p:cNvSpPr txBox="1"/>
          <p:nvPr/>
        </p:nvSpPr>
        <p:spPr>
          <a:xfrm>
            <a:off x="60959" y="6356195"/>
            <a:ext cx="6331415" cy="461665"/>
          </a:xfrm>
          <a:prstGeom prst="rect">
            <a:avLst/>
          </a:prstGeom>
          <a:noFill/>
        </p:spPr>
        <p:txBody>
          <a:bodyPr wrap="square" rtlCol="0">
            <a:spAutoFit/>
          </a:bodyPr>
          <a:lstStyle/>
          <a:p>
            <a:r>
              <a:rPr lang="en-US" sz="2400" b="1" dirty="0">
                <a:solidFill>
                  <a:schemeClr val="bg1"/>
                </a:solidFill>
              </a:rPr>
              <a:t>WHOLE-GROUP/CLASS REVISED NON-MODEL</a:t>
            </a:r>
          </a:p>
        </p:txBody>
      </p:sp>
      <p:pic>
        <p:nvPicPr>
          <p:cNvPr id="6" name="Picture 5">
            <a:extLst>
              <a:ext uri="{FF2B5EF4-FFF2-40B4-BE49-F238E27FC236}">
                <a16:creationId xmlns:a16="http://schemas.microsoft.com/office/drawing/2014/main" id="{421174FF-1B0A-ED42-AE6D-5501B9CCC48D}"/>
              </a:ext>
            </a:extLst>
          </p:cNvPr>
          <p:cNvPicPr>
            <a:picLocks noChangeAspect="1"/>
          </p:cNvPicPr>
          <p:nvPr/>
        </p:nvPicPr>
        <p:blipFill>
          <a:blip r:embed="rId3"/>
          <a:stretch>
            <a:fillRect/>
          </a:stretch>
        </p:blipFill>
        <p:spPr>
          <a:xfrm>
            <a:off x="4334866" y="300037"/>
            <a:ext cx="4471338" cy="5786437"/>
          </a:xfrm>
          <a:prstGeom prst="rect">
            <a:avLst/>
          </a:prstGeom>
          <a:ln w="57150">
            <a:solidFill>
              <a:schemeClr val="tx1"/>
            </a:solidFill>
          </a:ln>
        </p:spPr>
      </p:pic>
      <p:sp>
        <p:nvSpPr>
          <p:cNvPr id="7" name="TextBox 6">
            <a:extLst>
              <a:ext uri="{FF2B5EF4-FFF2-40B4-BE49-F238E27FC236}">
                <a16:creationId xmlns:a16="http://schemas.microsoft.com/office/drawing/2014/main" id="{76828F78-3D7C-9649-951E-3822E70740CB}"/>
              </a:ext>
            </a:extLst>
          </p:cNvPr>
          <p:cNvSpPr txBox="1"/>
          <p:nvPr/>
        </p:nvSpPr>
        <p:spPr>
          <a:xfrm>
            <a:off x="188549" y="4931500"/>
            <a:ext cx="3581400" cy="1200329"/>
          </a:xfrm>
          <a:prstGeom prst="rect">
            <a:avLst/>
          </a:prstGeom>
          <a:noFill/>
        </p:spPr>
        <p:txBody>
          <a:bodyPr wrap="square" rtlCol="0">
            <a:spAutoFit/>
          </a:bodyPr>
          <a:lstStyle/>
          <a:p>
            <a:r>
              <a:rPr lang="en-US" b="1" dirty="0"/>
              <a:t>Note to Teacher: </a:t>
            </a:r>
            <a:r>
              <a:rPr lang="en-US" dirty="0"/>
              <a:t>Consult pg. 40-41 of Start Smart 1.0 Lessons or Teacher Resources at end of </a:t>
            </a:r>
          </a:p>
          <a:p>
            <a:r>
              <a:rPr lang="en-US" dirty="0"/>
              <a:t>Power point</a:t>
            </a:r>
          </a:p>
        </p:txBody>
      </p:sp>
    </p:spTree>
    <p:extLst>
      <p:ext uri="{BB962C8B-B14F-4D97-AF65-F5344CB8AC3E}">
        <p14:creationId xmlns:p14="http://schemas.microsoft.com/office/powerpoint/2010/main" val="653776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42462" y="2849514"/>
            <a:ext cx="2418274" cy="3185487"/>
          </a:xfrm>
          <a:prstGeom prst="rect">
            <a:avLst/>
          </a:prstGeom>
        </p:spPr>
        <p:txBody>
          <a:bodyPr wrap="square">
            <a:spAutoFit/>
          </a:bodyPr>
          <a:lstStyle/>
          <a:p>
            <a:r>
              <a:rPr lang="en-US" sz="2400" b="1" dirty="0"/>
              <a:t>Prompt: </a:t>
            </a:r>
            <a:r>
              <a:rPr lang="en-US" sz="2400" dirty="0"/>
              <a:t>What is an important idea from this text?  Start by stating your claim.  Support your claim and come to a consensus.</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902" y="898161"/>
            <a:ext cx="2075395" cy="1732136"/>
          </a:xfrm>
          <a:prstGeom prst="rect">
            <a:avLst/>
          </a:prstGeom>
          <a:ln w="38100">
            <a:solidFill>
              <a:schemeClr val="accent1"/>
            </a:solidFill>
          </a:ln>
          <a:effectLst>
            <a:glow rad="139700">
              <a:schemeClr val="accent1">
                <a:lumMod val="40000"/>
                <a:lumOff val="60000"/>
                <a:alpha val="40000"/>
              </a:schemeClr>
            </a:glow>
          </a:effectLst>
        </p:spPr>
      </p:pic>
      <p:pic>
        <p:nvPicPr>
          <p:cNvPr id="5" name="Picture 4">
            <a:extLst>
              <a:ext uri="{FF2B5EF4-FFF2-40B4-BE49-F238E27FC236}">
                <a16:creationId xmlns:a16="http://schemas.microsoft.com/office/drawing/2014/main" id="{1BEACF18-E724-D144-86F6-D700A26D4E45}"/>
              </a:ext>
            </a:extLst>
          </p:cNvPr>
          <p:cNvPicPr>
            <a:picLocks noChangeAspect="1"/>
          </p:cNvPicPr>
          <p:nvPr/>
        </p:nvPicPr>
        <p:blipFill rotWithShape="1">
          <a:blip r:embed="rId4"/>
          <a:srcRect l="4580" t="11848" r="6316" b="19002"/>
          <a:stretch/>
        </p:blipFill>
        <p:spPr>
          <a:xfrm rot="5400000">
            <a:off x="3895208" y="434377"/>
            <a:ext cx="4214341" cy="5746834"/>
          </a:xfrm>
          <a:prstGeom prst="rect">
            <a:avLst/>
          </a:prstGeom>
          <a:ln w="57150">
            <a:solidFill>
              <a:schemeClr val="tx1"/>
            </a:solidFill>
          </a:ln>
        </p:spPr>
      </p:pic>
    </p:spTree>
    <p:extLst>
      <p:ext uri="{BB962C8B-B14F-4D97-AF65-F5344CB8AC3E}">
        <p14:creationId xmlns:p14="http://schemas.microsoft.com/office/powerpoint/2010/main" val="8555498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tx1"/>
                </a:solidFill>
              </a:rPr>
              <a:t>Language Sample Revision-Non-Model</a:t>
            </a:r>
          </a:p>
        </p:txBody>
      </p:sp>
      <p:sp>
        <p:nvSpPr>
          <p:cNvPr id="3" name="Content Placeholder 2"/>
          <p:cNvSpPr>
            <a:spLocks noGrp="1"/>
          </p:cNvSpPr>
          <p:nvPr>
            <p:ph idx="1"/>
          </p:nvPr>
        </p:nvSpPr>
        <p:spPr>
          <a:xfrm>
            <a:off x="822959" y="1845733"/>
            <a:ext cx="7067007" cy="4502815"/>
          </a:xfrm>
        </p:spPr>
        <p:txBody>
          <a:bodyPr>
            <a:normAutofit fontScale="92500" lnSpcReduction="10000"/>
          </a:bodyPr>
          <a:lstStyle/>
          <a:p>
            <a:r>
              <a:rPr lang="en-US" sz="2400" dirty="0">
                <a:solidFill>
                  <a:schemeClr val="tx1"/>
                </a:solidFill>
              </a:rPr>
              <a:t>You will work in a triad: </a:t>
            </a:r>
          </a:p>
          <a:p>
            <a:pPr>
              <a:buFont typeface="Arial" charset="0"/>
              <a:buChar char="•"/>
            </a:pPr>
            <a:r>
              <a:rPr lang="en-US" sz="2400" dirty="0">
                <a:solidFill>
                  <a:schemeClr val="tx1"/>
                </a:solidFill>
              </a:rPr>
              <a:t>Number off from 1-3 to form a triad and select a student who will record the revision of the language sample</a:t>
            </a:r>
          </a:p>
          <a:p>
            <a:pPr>
              <a:buFont typeface="Arial" charset="0"/>
              <a:buChar char="•"/>
            </a:pPr>
            <a:endParaRPr lang="en-US" sz="800" dirty="0">
              <a:solidFill>
                <a:schemeClr val="tx1"/>
              </a:solidFill>
            </a:endParaRPr>
          </a:p>
          <a:p>
            <a:pPr>
              <a:buFont typeface="Arial" charset="0"/>
              <a:buChar char="•"/>
            </a:pPr>
            <a:r>
              <a:rPr lang="en-US" sz="2400" dirty="0">
                <a:solidFill>
                  <a:schemeClr val="tx1"/>
                </a:solidFill>
              </a:rPr>
              <a:t>Read the language sample</a:t>
            </a:r>
          </a:p>
          <a:p>
            <a:pPr>
              <a:buFont typeface="Arial" charset="0"/>
              <a:buChar char="•"/>
            </a:pPr>
            <a:endParaRPr lang="en-US" sz="800" dirty="0">
              <a:solidFill>
                <a:schemeClr val="tx1"/>
              </a:solidFill>
            </a:endParaRPr>
          </a:p>
          <a:p>
            <a:pPr>
              <a:buFont typeface="Arial" charset="0"/>
              <a:buChar char="•"/>
            </a:pPr>
            <a:r>
              <a:rPr lang="en-US" sz="2400" dirty="0">
                <a:solidFill>
                  <a:schemeClr val="tx1"/>
                </a:solidFill>
              </a:rPr>
              <a:t>Orally revise the language sample to improve the conversation</a:t>
            </a:r>
          </a:p>
          <a:p>
            <a:pPr>
              <a:buFont typeface="Arial" charset="0"/>
              <a:buChar char="•"/>
            </a:pPr>
            <a:endParaRPr lang="en-US" sz="800" dirty="0">
              <a:solidFill>
                <a:schemeClr val="tx1"/>
              </a:solidFill>
            </a:endParaRPr>
          </a:p>
          <a:p>
            <a:pPr>
              <a:buFont typeface="Arial" charset="0"/>
              <a:buChar char="•"/>
            </a:pPr>
            <a:r>
              <a:rPr lang="en-US" sz="2400" dirty="0">
                <a:solidFill>
                  <a:schemeClr val="tx1"/>
                </a:solidFill>
              </a:rPr>
              <a:t>Use the prompt and response starters for NEGOTIATE</a:t>
            </a:r>
          </a:p>
          <a:p>
            <a:pPr>
              <a:buFont typeface="Arial" charset="0"/>
              <a:buChar char="•"/>
            </a:pPr>
            <a:endParaRPr lang="en-US" sz="900" dirty="0">
              <a:solidFill>
                <a:schemeClr val="tx1"/>
              </a:solidFill>
            </a:endParaRPr>
          </a:p>
          <a:p>
            <a:pPr>
              <a:buFont typeface="Arial" charset="0"/>
              <a:buChar char="•"/>
            </a:pPr>
            <a:r>
              <a:rPr lang="en-US" sz="2400" dirty="0">
                <a:solidFill>
                  <a:schemeClr val="tx1"/>
                </a:solidFill>
              </a:rPr>
              <a:t>Be prepared to share out to the class</a:t>
            </a:r>
          </a:p>
        </p:txBody>
      </p:sp>
      <p:pic>
        <p:nvPicPr>
          <p:cNvPr id="5" name="Picture 4" descr="../../../../Desktop/TRIADS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8072" y="380579"/>
            <a:ext cx="1587136" cy="1262806"/>
          </a:xfrm>
          <a:prstGeom prst="roundRect">
            <a:avLst>
              <a:gd name="adj" fmla="val 16667"/>
            </a:avLst>
          </a:prstGeom>
          <a:ln w="63500">
            <a:solidFill>
              <a:srgbClr val="99CB38"/>
            </a:solidFill>
          </a:ln>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p:cNvSpPr txBox="1"/>
          <p:nvPr/>
        </p:nvSpPr>
        <p:spPr>
          <a:xfrm>
            <a:off x="192585" y="6386437"/>
            <a:ext cx="9227794" cy="369332"/>
          </a:xfrm>
          <a:prstGeom prst="rect">
            <a:avLst/>
          </a:prstGeom>
          <a:noFill/>
        </p:spPr>
        <p:txBody>
          <a:bodyPr wrap="square" rtlCol="0">
            <a:spAutoFit/>
          </a:bodyPr>
          <a:lstStyle/>
          <a:p>
            <a:r>
              <a:rPr lang="en-US" b="1" dirty="0">
                <a:solidFill>
                  <a:schemeClr val="bg1"/>
                </a:solidFill>
              </a:rPr>
              <a:t>FORMATIVE ASSESSMENT– TEACHER COLLECTS LANGUAGE SAMPLE                SPF 1.0</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0732" y="6412658"/>
            <a:ext cx="381000" cy="381000"/>
          </a:xfrm>
          <a:prstGeom prst="rect">
            <a:avLst/>
          </a:prstGeom>
        </p:spPr>
      </p:pic>
    </p:spTree>
    <p:extLst>
      <p:ext uri="{BB962C8B-B14F-4D97-AF65-F5344CB8AC3E}">
        <p14:creationId xmlns:p14="http://schemas.microsoft.com/office/powerpoint/2010/main" val="5476233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WRAP-UP</a:t>
            </a:r>
          </a:p>
        </p:txBody>
      </p:sp>
      <p:sp>
        <p:nvSpPr>
          <p:cNvPr id="3" name="Content Placeholder 2"/>
          <p:cNvSpPr>
            <a:spLocks noGrp="1"/>
          </p:cNvSpPr>
          <p:nvPr>
            <p:ph idx="1"/>
          </p:nvPr>
        </p:nvSpPr>
        <p:spPr>
          <a:xfrm>
            <a:off x="822959" y="1845734"/>
            <a:ext cx="7543801" cy="4453466"/>
          </a:xfrm>
        </p:spPr>
        <p:txBody>
          <a:bodyPr>
            <a:normAutofit fontScale="92500"/>
          </a:bodyPr>
          <a:lstStyle/>
          <a:p>
            <a:r>
              <a:rPr lang="en-US" sz="2600" b="1" dirty="0">
                <a:solidFill>
                  <a:schemeClr val="tx1"/>
                </a:solidFill>
              </a:rPr>
              <a:t>How did we meet today’s objective of using the Constructive Conversation Skill of NEGOTIATE?</a:t>
            </a:r>
          </a:p>
          <a:p>
            <a:endParaRPr lang="en-US" sz="900" b="1" dirty="0">
              <a:solidFill>
                <a:schemeClr val="tx1"/>
              </a:solidFill>
            </a:endParaRPr>
          </a:p>
          <a:p>
            <a:r>
              <a:rPr lang="en-US" sz="2400" b="1" dirty="0">
                <a:solidFill>
                  <a:schemeClr val="tx1"/>
                </a:solidFill>
              </a:rPr>
              <a:t>How did you: </a:t>
            </a:r>
          </a:p>
          <a:p>
            <a:pPr lvl="2">
              <a:buFont typeface="Wingdings" pitchFamily="2" charset="2"/>
              <a:buChar char="§"/>
            </a:pPr>
            <a:r>
              <a:rPr lang="en-US" sz="2400" dirty="0">
                <a:solidFill>
                  <a:schemeClr val="tx1"/>
                </a:solidFill>
              </a:rPr>
              <a:t>Use the language of the skill?</a:t>
            </a:r>
          </a:p>
          <a:p>
            <a:pPr lvl="2">
              <a:buFont typeface="Wingdings" pitchFamily="2" charset="2"/>
              <a:buChar char="§"/>
            </a:pPr>
            <a:r>
              <a:rPr lang="en-US" sz="2400" dirty="0">
                <a:solidFill>
                  <a:schemeClr val="tx1"/>
                </a:solidFill>
              </a:rPr>
              <a:t>Use your conversation voice?</a:t>
            </a:r>
          </a:p>
          <a:p>
            <a:pPr marL="201168" lvl="1" indent="0">
              <a:buNone/>
            </a:pPr>
            <a:endParaRPr lang="en-US" sz="2400" b="1" dirty="0">
              <a:solidFill>
                <a:schemeClr val="tx1"/>
              </a:solidFill>
            </a:endParaRPr>
          </a:p>
          <a:p>
            <a:pPr marL="0">
              <a:buNone/>
            </a:pPr>
            <a:r>
              <a:rPr lang="en-US" sz="2600" b="1" dirty="0">
                <a:solidFill>
                  <a:schemeClr val="tx1"/>
                </a:solidFill>
              </a:rPr>
              <a:t>Work with your conversation partner to do the following: </a:t>
            </a:r>
          </a:p>
          <a:p>
            <a:pPr lvl="2">
              <a:buFont typeface="Wingdings" pitchFamily="2" charset="2"/>
              <a:buChar char="§"/>
            </a:pPr>
            <a:r>
              <a:rPr lang="en-US" sz="2400" dirty="0">
                <a:solidFill>
                  <a:schemeClr val="tx1"/>
                </a:solidFill>
              </a:rPr>
              <a:t>Identify three things that you did to meet today’s objective</a:t>
            </a:r>
          </a:p>
          <a:p>
            <a:pPr lvl="2">
              <a:buFont typeface="Wingdings" pitchFamily="2" charset="2"/>
              <a:buChar char="§"/>
            </a:pPr>
            <a:r>
              <a:rPr lang="en-US" sz="2400" dirty="0">
                <a:solidFill>
                  <a:schemeClr val="tx1"/>
                </a:solidFill>
              </a:rPr>
              <a:t>Share and explain the three things to your partner</a:t>
            </a:r>
          </a:p>
          <a:p>
            <a:pPr lvl="2"/>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7440" y="2739847"/>
            <a:ext cx="1833153" cy="1498567"/>
          </a:xfrm>
          <a:prstGeom prst="rect">
            <a:avLst/>
          </a:prstGeom>
          <a:effectLst>
            <a:glow rad="190500">
              <a:schemeClr val="accent1">
                <a:lumMod val="40000"/>
                <a:lumOff val="60000"/>
                <a:alpha val="40000"/>
              </a:schemeClr>
            </a:glo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3501" y="2734180"/>
            <a:ext cx="1941739" cy="1504234"/>
          </a:xfrm>
          <a:prstGeom prst="rect">
            <a:avLst/>
          </a:prstGeom>
          <a:effectLst>
            <a:glow rad="190500">
              <a:schemeClr val="accent1">
                <a:lumMod val="40000"/>
                <a:lumOff val="60000"/>
                <a:alpha val="40000"/>
              </a:schemeClr>
            </a:glow>
          </a:effectLst>
        </p:spPr>
      </p:pic>
    </p:spTree>
    <p:extLst>
      <p:ext uri="{BB962C8B-B14F-4D97-AF65-F5344CB8AC3E}">
        <p14:creationId xmlns:p14="http://schemas.microsoft.com/office/powerpoint/2010/main" val="1703155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Start Smart 1.0</a:t>
            </a:r>
            <a:br>
              <a:rPr lang="en-US" dirty="0"/>
            </a:br>
            <a:r>
              <a:rPr lang="en-US" dirty="0"/>
              <a:t>NEGOTIATE</a:t>
            </a:r>
            <a:endParaRPr lang="en-US" sz="2000" dirty="0"/>
          </a:p>
        </p:txBody>
      </p:sp>
      <p:sp>
        <p:nvSpPr>
          <p:cNvPr id="3" name="Subtitle 2"/>
          <p:cNvSpPr>
            <a:spLocks noGrp="1"/>
          </p:cNvSpPr>
          <p:nvPr>
            <p:ph type="subTitle" idx="1"/>
          </p:nvPr>
        </p:nvSpPr>
        <p:spPr/>
        <p:txBody>
          <a:bodyPr>
            <a:normAutofit fontScale="77500" lnSpcReduction="20000"/>
          </a:bodyPr>
          <a:lstStyle/>
          <a:p>
            <a:r>
              <a:rPr lang="en-US" sz="4800" dirty="0">
                <a:solidFill>
                  <a:schemeClr val="tx1"/>
                </a:solidFill>
              </a:rPr>
              <a:t>2</a:t>
            </a:r>
            <a:r>
              <a:rPr lang="en-US" sz="4800" baseline="30000" dirty="0">
                <a:solidFill>
                  <a:schemeClr val="tx1"/>
                </a:solidFill>
              </a:rPr>
              <a:t>nd</a:t>
            </a:r>
            <a:r>
              <a:rPr lang="en-US" sz="4800" dirty="0">
                <a:solidFill>
                  <a:schemeClr val="tx1"/>
                </a:solidFill>
              </a:rPr>
              <a:t> GRADE</a:t>
            </a:r>
          </a:p>
          <a:p>
            <a:r>
              <a:rPr lang="en-US" sz="4800" dirty="0">
                <a:solidFill>
                  <a:schemeClr val="tx1"/>
                </a:solidFill>
              </a:rPr>
              <a:t>Lesson 13</a:t>
            </a:r>
          </a:p>
        </p:txBody>
      </p:sp>
    </p:spTree>
    <p:extLst>
      <p:ext uri="{BB962C8B-B14F-4D97-AF65-F5344CB8AC3E}">
        <p14:creationId xmlns:p14="http://schemas.microsoft.com/office/powerpoint/2010/main" val="19811945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ELD Objective</a:t>
            </a:r>
          </a:p>
        </p:txBody>
      </p:sp>
      <p:sp>
        <p:nvSpPr>
          <p:cNvPr id="3" name="Content Placeholder 2"/>
          <p:cNvSpPr>
            <a:spLocks noGrp="1"/>
          </p:cNvSpPr>
          <p:nvPr>
            <p:ph idx="1"/>
          </p:nvPr>
        </p:nvSpPr>
        <p:spPr/>
        <p:txBody>
          <a:bodyPr>
            <a:normAutofit/>
          </a:bodyPr>
          <a:lstStyle/>
          <a:p>
            <a:pPr>
              <a:lnSpc>
                <a:spcPct val="150000"/>
              </a:lnSpc>
            </a:pPr>
            <a:r>
              <a:rPr lang="en-US" sz="2800" b="1" dirty="0">
                <a:solidFill>
                  <a:schemeClr val="tx1"/>
                </a:solidFill>
              </a:rPr>
              <a:t>ELD Objective: </a:t>
            </a:r>
            <a:r>
              <a:rPr lang="en-US" sz="2800" dirty="0">
                <a:solidFill>
                  <a:schemeClr val="tx1"/>
                </a:solidFill>
              </a:rPr>
              <a:t>Students will be able to engage in a Constructive Conversation using the Constructive Conversation Skill of </a:t>
            </a:r>
            <a:r>
              <a:rPr lang="en-US" sz="2800" b="1" dirty="0">
                <a:solidFill>
                  <a:schemeClr val="tx1"/>
                </a:solidFill>
              </a:rPr>
              <a:t>NEGOTIATE</a:t>
            </a:r>
            <a:r>
              <a:rPr lang="en-US" sz="2800" dirty="0">
                <a:solidFill>
                  <a:schemeClr val="tx1"/>
                </a:solidFill>
              </a:rPr>
              <a:t>, by sharing ideas and taking turns based on a visual text with a partner. </a:t>
            </a:r>
          </a:p>
        </p:txBody>
      </p:sp>
      <p:pic>
        <p:nvPicPr>
          <p:cNvPr id="5" name="image21.png">
            <a:extLst>
              <a:ext uri="{FF2B5EF4-FFF2-40B4-BE49-F238E27FC236}">
                <a16:creationId xmlns:a16="http://schemas.microsoft.com/office/drawing/2014/main" id="{2A5FD31E-69AF-8149-956C-BED4EADB0858}"/>
              </a:ext>
            </a:extLst>
          </p:cNvPr>
          <p:cNvPicPr/>
          <p:nvPr/>
        </p:nvPicPr>
        <p:blipFill>
          <a:blip r:embed="rId3"/>
          <a:srcRect/>
          <a:stretch>
            <a:fillRect/>
          </a:stretch>
        </p:blipFill>
        <p:spPr>
          <a:xfrm>
            <a:off x="5316953" y="477691"/>
            <a:ext cx="3004087" cy="1137750"/>
          </a:xfrm>
          <a:prstGeom prst="rect">
            <a:avLst/>
          </a:prstGeom>
          <a:ln/>
        </p:spPr>
      </p:pic>
    </p:spTree>
    <p:extLst>
      <p:ext uri="{BB962C8B-B14F-4D97-AF65-F5344CB8AC3E}">
        <p14:creationId xmlns:p14="http://schemas.microsoft.com/office/powerpoint/2010/main" val="29956658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6207" y="202747"/>
            <a:ext cx="4561953" cy="5954665"/>
          </a:xfrm>
          <a:prstGeom prst="rect">
            <a:avLst/>
          </a:prstGeom>
        </p:spPr>
      </p:pic>
      <p:sp>
        <p:nvSpPr>
          <p:cNvPr id="7" name="Rectangle 6"/>
          <p:cNvSpPr/>
          <p:nvPr/>
        </p:nvSpPr>
        <p:spPr>
          <a:xfrm>
            <a:off x="4714239" y="2712720"/>
            <a:ext cx="1869441" cy="163576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541269" y="4511040"/>
            <a:ext cx="4042411" cy="115824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4346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solidFill>
              </a:rPr>
              <a:t>Conversation Norms</a:t>
            </a:r>
          </a:p>
        </p:txBody>
      </p:sp>
      <p:pic>
        <p:nvPicPr>
          <p:cNvPr id="4" name="Conversation Norms.mp4">
            <a:hlinkClick r:id="" action="ppaction://media"/>
            <a:extLst>
              <a:ext uri="{FF2B5EF4-FFF2-40B4-BE49-F238E27FC236}">
                <a16:creationId xmlns:a16="http://schemas.microsoft.com/office/drawing/2014/main" id="{9B85B382-8A04-1A46-940B-E8B4E77BDDD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01713" y="1846263"/>
            <a:ext cx="7183437" cy="4022725"/>
          </a:xfrm>
        </p:spPr>
      </p:pic>
    </p:spTree>
    <p:extLst>
      <p:ext uri="{BB962C8B-B14F-4D97-AF65-F5344CB8AC3E}">
        <p14:creationId xmlns:p14="http://schemas.microsoft.com/office/powerpoint/2010/main" val="2077596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4550" y="179388"/>
            <a:ext cx="4474900" cy="5841036"/>
          </a:xfrm>
          <a:prstGeom prst="rect">
            <a:avLst/>
          </a:prstGeom>
        </p:spPr>
      </p:pic>
      <p:sp>
        <p:nvSpPr>
          <p:cNvPr id="6" name="Rectangle 5"/>
          <p:cNvSpPr/>
          <p:nvPr/>
        </p:nvSpPr>
        <p:spPr>
          <a:xfrm>
            <a:off x="2580640" y="857896"/>
            <a:ext cx="1888636" cy="168148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674725" y="857896"/>
            <a:ext cx="1847995" cy="168148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7176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1">
            <a:extLst>
              <a:ext uri="{FF2B5EF4-FFF2-40B4-BE49-F238E27FC236}">
                <a16:creationId xmlns:a16="http://schemas.microsoft.com/office/drawing/2014/main" id="{9DBF3FB3-D278-A54E-8882-8B04ADD5CEE2}"/>
              </a:ext>
            </a:extLst>
          </p:cNvPr>
          <p:cNvPicPr>
            <a:picLocks noChangeAspect="1"/>
          </p:cNvPicPr>
          <p:nvPr/>
        </p:nvPicPr>
        <p:blipFill>
          <a:blip r:embed="rId2">
            <a:extLst>
              <a:ext uri="{28A0092B-C50C-407E-A947-70E740481C1C}">
                <a14:useLocalDpi xmlns:a14="http://schemas.microsoft.com/office/drawing/2010/main" val="0"/>
              </a:ext>
            </a:extLst>
          </a:blip>
          <a:srcRect l="3700" t="11067" r="6044" b="17174"/>
          <a:stretch>
            <a:fillRect/>
          </a:stretch>
        </p:blipFill>
        <p:spPr>
          <a:xfrm>
            <a:off x="1573967" y="484092"/>
            <a:ext cx="6336843" cy="5392052"/>
          </a:xfrm>
          <a:prstGeom prst="rect">
            <a:avLst/>
          </a:prstGeom>
          <a:solidFill>
            <a:schemeClr val="bg1"/>
          </a:solidFill>
          <a:ln w="57150">
            <a:solidFill>
              <a:srgbClr val="7030A0"/>
            </a:solidFill>
            <a:miter lim="800000"/>
            <a:headEnd/>
            <a:tailEnd/>
          </a:ln>
        </p:spPr>
      </p:pic>
    </p:spTree>
    <p:extLst>
      <p:ext uri="{BB962C8B-B14F-4D97-AF65-F5344CB8AC3E}">
        <p14:creationId xmlns:p14="http://schemas.microsoft.com/office/powerpoint/2010/main" val="4031523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4793" y="6409909"/>
            <a:ext cx="7536574" cy="369332"/>
          </a:xfrm>
          <a:prstGeom prst="rect">
            <a:avLst/>
          </a:prstGeom>
          <a:noFill/>
        </p:spPr>
        <p:txBody>
          <a:bodyPr wrap="square" rtlCol="0">
            <a:spAutoFit/>
          </a:bodyPr>
          <a:lstStyle/>
          <a:p>
            <a:r>
              <a:rPr lang="en-US" b="1" dirty="0">
                <a:solidFill>
                  <a:schemeClr val="bg1"/>
                </a:solidFill>
              </a:rPr>
              <a:t>TEACHER VISUAL TEXT</a:t>
            </a:r>
          </a:p>
        </p:txBody>
      </p:sp>
      <p:sp>
        <p:nvSpPr>
          <p:cNvPr id="8" name="Rectangle 7"/>
          <p:cNvSpPr/>
          <p:nvPr/>
        </p:nvSpPr>
        <p:spPr>
          <a:xfrm>
            <a:off x="281177" y="3028192"/>
            <a:ext cx="2427190" cy="3185487"/>
          </a:xfrm>
          <a:prstGeom prst="rect">
            <a:avLst/>
          </a:prstGeom>
        </p:spPr>
        <p:txBody>
          <a:bodyPr wrap="square">
            <a:spAutoFit/>
          </a:bodyPr>
          <a:lstStyle/>
          <a:p>
            <a:r>
              <a:rPr lang="en-US" sz="2400" b="1" dirty="0"/>
              <a:t>Prompt: </a:t>
            </a:r>
            <a:r>
              <a:rPr lang="en-US" sz="2400" dirty="0"/>
              <a:t>What is an important idea from this text?  Start by stating your claim.  Support your claim and come to a consensus.</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462" y="1185030"/>
            <a:ext cx="2075395" cy="1732136"/>
          </a:xfrm>
          <a:prstGeom prst="rect">
            <a:avLst/>
          </a:prstGeom>
          <a:ln w="38100">
            <a:solidFill>
              <a:schemeClr val="accent1"/>
            </a:solidFill>
          </a:ln>
          <a:effectLst>
            <a:glow rad="139700">
              <a:schemeClr val="accent1">
                <a:lumMod val="40000"/>
                <a:lumOff val="60000"/>
                <a:alpha val="40000"/>
              </a:schemeClr>
            </a:glow>
          </a:effectLst>
        </p:spPr>
      </p:pic>
      <p:pic>
        <p:nvPicPr>
          <p:cNvPr id="10" name="Picture 9">
            <a:extLst>
              <a:ext uri="{FF2B5EF4-FFF2-40B4-BE49-F238E27FC236}">
                <a16:creationId xmlns:a16="http://schemas.microsoft.com/office/drawing/2014/main" id="{F1D53B06-2C32-874E-BAC3-7ABD71E125DB}"/>
              </a:ext>
            </a:extLst>
          </p:cNvPr>
          <p:cNvPicPr>
            <a:picLocks noChangeAspect="1"/>
          </p:cNvPicPr>
          <p:nvPr/>
        </p:nvPicPr>
        <p:blipFill rotWithShape="1">
          <a:blip r:embed="rId4"/>
          <a:srcRect l="13984" t="10954" r="12342" b="16319"/>
          <a:stretch/>
        </p:blipFill>
        <p:spPr>
          <a:xfrm rot="5400000">
            <a:off x="3858535" y="511736"/>
            <a:ext cx="3958687" cy="6049891"/>
          </a:xfrm>
          <a:prstGeom prst="rect">
            <a:avLst/>
          </a:prstGeom>
          <a:ln w="57150">
            <a:solidFill>
              <a:schemeClr val="tx1"/>
            </a:solidFill>
          </a:ln>
        </p:spPr>
      </p:pic>
    </p:spTree>
    <p:extLst>
      <p:ext uri="{BB962C8B-B14F-4D97-AF65-F5344CB8AC3E}">
        <p14:creationId xmlns:p14="http://schemas.microsoft.com/office/powerpoint/2010/main" val="19518978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14856" y="949089"/>
            <a:ext cx="3079377" cy="2215991"/>
          </a:xfrm>
          <a:prstGeom prst="rect">
            <a:avLst/>
          </a:prstGeom>
          <a:noFill/>
        </p:spPr>
        <p:txBody>
          <a:bodyPr wrap="square" rtlCol="0">
            <a:spAutoFit/>
          </a:bodyPr>
          <a:lstStyle/>
          <a:p>
            <a:pPr algn="ctr"/>
            <a:r>
              <a:rPr lang="en-US" sz="2400" b="1" dirty="0"/>
              <a:t>Listen to the 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1863" y="2057085"/>
            <a:ext cx="1445364" cy="1648785"/>
          </a:xfrm>
          <a:prstGeom prst="rect">
            <a:avLst/>
          </a:prstGeom>
        </p:spPr>
      </p:pic>
      <p:sp>
        <p:nvSpPr>
          <p:cNvPr id="8" name="Rectangle 7"/>
          <p:cNvSpPr/>
          <p:nvPr/>
        </p:nvSpPr>
        <p:spPr>
          <a:xfrm>
            <a:off x="314202" y="3705870"/>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7" name="Picture 6">
            <a:extLst>
              <a:ext uri="{FF2B5EF4-FFF2-40B4-BE49-F238E27FC236}">
                <a16:creationId xmlns:a16="http://schemas.microsoft.com/office/drawing/2014/main" id="{D76C7E8D-CB28-8D4E-8AE9-94021AF57418}"/>
              </a:ext>
            </a:extLst>
          </p:cNvPr>
          <p:cNvPicPr>
            <a:picLocks noChangeAspect="1"/>
          </p:cNvPicPr>
          <p:nvPr/>
        </p:nvPicPr>
        <p:blipFill rotWithShape="1">
          <a:blip r:embed="rId6"/>
          <a:srcRect l="13984" t="10954" r="12342" b="16319"/>
          <a:stretch/>
        </p:blipFill>
        <p:spPr>
          <a:xfrm rot="5400000">
            <a:off x="4490281" y="1143483"/>
            <a:ext cx="3458938" cy="5286146"/>
          </a:xfrm>
          <a:prstGeom prst="rect">
            <a:avLst/>
          </a:prstGeom>
          <a:ln w="57150">
            <a:solidFill>
              <a:schemeClr val="tx1"/>
            </a:solidFill>
          </a:ln>
        </p:spPr>
      </p:pic>
      <p:pic>
        <p:nvPicPr>
          <p:cNvPr id="2" name="Online Media 1" descr="Recorded Sound">
            <a:hlinkClick r:id="" action="ppaction://media"/>
            <a:extLst>
              <a:ext uri="{FF2B5EF4-FFF2-40B4-BE49-F238E27FC236}">
                <a16:creationId xmlns:a16="http://schemas.microsoft.com/office/drawing/2014/main" id="{027C29A7-A9BA-1F4F-8D9E-8E20FCFA020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60855" y="529175"/>
            <a:ext cx="812800" cy="812800"/>
          </a:xfrm>
          <a:prstGeom prst="rect">
            <a:avLst/>
          </a:prstGeom>
          <a:ln>
            <a:solidFill>
              <a:schemeClr val="accent1"/>
            </a:solidFill>
          </a:ln>
        </p:spPr>
      </p:pic>
    </p:spTree>
    <p:extLst>
      <p:ext uri="{BB962C8B-B14F-4D97-AF65-F5344CB8AC3E}">
        <p14:creationId xmlns:p14="http://schemas.microsoft.com/office/powerpoint/2010/main" val="292075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790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5478423"/>
          </a:xfrm>
          <a:prstGeom prst="rect">
            <a:avLst/>
          </a:prstGeom>
          <a:noFill/>
        </p:spPr>
        <p:txBody>
          <a:bodyPr wrap="square" rtlCol="0">
            <a:spAutoFit/>
          </a:bodyPr>
          <a:lstStyle/>
          <a:p>
            <a:r>
              <a:rPr lang="en-US" sz="1400" b="1" dirty="0"/>
              <a:t>Partner A: </a:t>
            </a:r>
            <a:r>
              <a:rPr lang="en-US" sz="1400" dirty="0"/>
              <a:t>An important idea from the text is that grownups help children grow by sharing. What is your claim? </a:t>
            </a:r>
          </a:p>
          <a:p>
            <a:endParaRPr lang="en-US" sz="1400" dirty="0"/>
          </a:p>
          <a:p>
            <a:endParaRPr lang="en-US" sz="1400" b="1" dirty="0"/>
          </a:p>
          <a:p>
            <a:endParaRPr lang="en-US" sz="1400" b="1" dirty="0"/>
          </a:p>
          <a:p>
            <a:r>
              <a:rPr lang="en-US" sz="1400" b="1" dirty="0"/>
              <a:t>Partner A: </a:t>
            </a:r>
            <a:r>
              <a:rPr lang="en-US" sz="1400" dirty="0"/>
              <a:t>I think that the librarian is sharing books with the older children and food with the little boy. How can you support your claim with</a:t>
            </a:r>
            <a:r>
              <a:rPr lang="en-US" sz="1400" b="1" dirty="0"/>
              <a:t> </a:t>
            </a:r>
            <a:r>
              <a:rPr lang="en-US" sz="1400" dirty="0"/>
              <a:t>evidence? </a:t>
            </a:r>
          </a:p>
          <a:p>
            <a:endParaRPr lang="en-US" sz="1400" b="1" dirty="0"/>
          </a:p>
          <a:p>
            <a:endParaRPr lang="en-US" sz="1400" b="1" dirty="0"/>
          </a:p>
          <a:p>
            <a:r>
              <a:rPr lang="en-US" sz="1400" b="1" dirty="0"/>
              <a:t>Partner A: </a:t>
            </a:r>
            <a:r>
              <a:rPr lang="en-US" sz="1400" dirty="0"/>
              <a:t>The older kids are reading the books that the librarian gave them from his horse. The librarian shares by giving the bottle to the little boy for him to drink. How can you support your claim with evidence?</a:t>
            </a:r>
            <a:br>
              <a:rPr lang="en-US" sz="1400" dirty="0"/>
            </a:br>
            <a:endParaRPr lang="en-US" sz="1400" dirty="0"/>
          </a:p>
          <a:p>
            <a:endParaRPr lang="en-US" sz="1400" dirty="0"/>
          </a:p>
          <a:p>
            <a:endParaRPr lang="en-US" sz="1400" dirty="0"/>
          </a:p>
          <a:p>
            <a:r>
              <a:rPr lang="en-US" sz="1400" b="1" dirty="0"/>
              <a:t>Partner A: </a:t>
            </a:r>
            <a:r>
              <a:rPr lang="en-US" sz="1400" dirty="0"/>
              <a:t>I think that an important idea is that adults help children grow their minds by sharing books to read. Can we come to an agreement? </a:t>
            </a:r>
          </a:p>
          <a:p>
            <a:endParaRPr lang="en-US" sz="1400" dirty="0"/>
          </a:p>
        </p:txBody>
      </p:sp>
      <p:sp>
        <p:nvSpPr>
          <p:cNvPr id="5" name="TextBox 4"/>
          <p:cNvSpPr txBox="1"/>
          <p:nvPr/>
        </p:nvSpPr>
        <p:spPr>
          <a:xfrm>
            <a:off x="4591715" y="1052160"/>
            <a:ext cx="3619308" cy="5262979"/>
          </a:xfrm>
          <a:prstGeom prst="rect">
            <a:avLst/>
          </a:prstGeom>
          <a:noFill/>
        </p:spPr>
        <p:txBody>
          <a:bodyPr wrap="square" rtlCol="0">
            <a:spAutoFit/>
          </a:bodyPr>
          <a:lstStyle/>
          <a:p>
            <a:r>
              <a:rPr lang="en-US" sz="1400" b="1" dirty="0"/>
              <a:t>Partner B: </a:t>
            </a:r>
            <a:r>
              <a:rPr lang="en-US" sz="1400" dirty="0"/>
              <a:t>An important idea is that reading is important for children. How can you support your claim with evidence?</a:t>
            </a:r>
            <a:br>
              <a:rPr lang="en-US" sz="1400" dirty="0"/>
            </a:br>
            <a:endParaRPr lang="en-US" sz="1400" dirty="0"/>
          </a:p>
          <a:p>
            <a:endParaRPr lang="en-US" sz="1400" b="1" dirty="0"/>
          </a:p>
          <a:p>
            <a:endParaRPr lang="en-US" sz="1400" b="1" dirty="0"/>
          </a:p>
          <a:p>
            <a:r>
              <a:rPr lang="en-US" sz="1400" b="1" dirty="0"/>
              <a:t>Partner B: </a:t>
            </a:r>
            <a:r>
              <a:rPr lang="en-US" sz="1400" dirty="0"/>
              <a:t>I think that all the older children are interested in reading their books. I think this because it looks like they are focused on the books. How can you support your claim with evidence?</a:t>
            </a:r>
            <a:br>
              <a:rPr lang="en-US" sz="1400" dirty="0"/>
            </a:br>
            <a:endParaRPr lang="en-US" sz="1400" dirty="0"/>
          </a:p>
          <a:p>
            <a:endParaRPr lang="en-US" sz="1400" dirty="0"/>
          </a:p>
          <a:p>
            <a:r>
              <a:rPr lang="en-US" sz="1400" b="1" dirty="0"/>
              <a:t>Partner B: </a:t>
            </a:r>
            <a:r>
              <a:rPr lang="en-US" sz="1400" dirty="0"/>
              <a:t>I think that the older kids are interested in reading because they are all reading new books both together and by themselves. How can we come to an agreement?</a:t>
            </a:r>
            <a:br>
              <a:rPr lang="en-US" sz="1400" dirty="0"/>
            </a:br>
            <a:endParaRPr lang="en-US" sz="1400" dirty="0"/>
          </a:p>
          <a:p>
            <a:r>
              <a:rPr lang="en-US" sz="1400" b="1" dirty="0"/>
              <a:t>Partner B</a:t>
            </a:r>
            <a:r>
              <a:rPr lang="en-US" sz="1400" dirty="0"/>
              <a:t>: I think the important idea that we came to is that adults help children by sharing. They share new books to read for children’s minds to grow. </a:t>
            </a:r>
          </a:p>
          <a:p>
            <a:endParaRPr lang="en-US" sz="14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4282"/>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1027367"/>
            <a:ext cx="948679" cy="957629"/>
          </a:xfrm>
          <a:prstGeom prst="rect">
            <a:avLst/>
          </a:prstGeom>
        </p:spPr>
      </p:pic>
      <p:cxnSp>
        <p:nvCxnSpPr>
          <p:cNvPr id="20" name="Straight Connector 19"/>
          <p:cNvCxnSpPr/>
          <p:nvPr/>
        </p:nvCxnSpPr>
        <p:spPr>
          <a:xfrm>
            <a:off x="4591715" y="1183600"/>
            <a:ext cx="0" cy="5674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242888" y="176213"/>
            <a:ext cx="8901112" cy="927100"/>
          </a:xfrm>
        </p:spPr>
        <p:txBody>
          <a:bodyPr>
            <a:normAutofit fontScale="90000"/>
          </a:bodyPr>
          <a:lstStyle/>
          <a:p>
            <a:pPr algn="ctr"/>
            <a:r>
              <a:rPr lang="en-US" sz="2800" b="1" u="sng" dirty="0">
                <a:solidFill>
                  <a:schemeClr val="tx1"/>
                </a:solidFill>
              </a:rPr>
              <a:t>Visual Text </a:t>
            </a:r>
            <a:r>
              <a:rPr lang="en-US" sz="2800" b="1" dirty="0">
                <a:solidFill>
                  <a:schemeClr val="tx1"/>
                </a:solidFill>
              </a:rPr>
              <a:t>Model</a:t>
            </a:r>
            <a:br>
              <a:rPr lang="en-US" sz="2800" dirty="0">
                <a:solidFill>
                  <a:schemeClr val="tx1"/>
                </a:solidFill>
              </a:rPr>
            </a:br>
            <a:r>
              <a:rPr lang="en-US" sz="2800" b="1" dirty="0">
                <a:solidFill>
                  <a:schemeClr val="tx1"/>
                </a:solidFill>
              </a:rPr>
              <a:t>What is an important idea from this text?  Start by stating your claim.  Support your claim and come to a consensus.  </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2378270"/>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3" y="3791371"/>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3" y="5125671"/>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43" y="2127275"/>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30" y="3438840"/>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43" y="5125671"/>
            <a:ext cx="1199599" cy="1048469"/>
          </a:xfrm>
          <a:prstGeom prst="rect">
            <a:avLst/>
          </a:prstGeom>
        </p:spPr>
      </p:pic>
    </p:spTree>
    <p:extLst>
      <p:ext uri="{BB962C8B-B14F-4D97-AF65-F5344CB8AC3E}">
        <p14:creationId xmlns:p14="http://schemas.microsoft.com/office/powerpoint/2010/main" val="165025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1">
            <a:extLst>
              <a:ext uri="{FF2B5EF4-FFF2-40B4-BE49-F238E27FC236}">
                <a16:creationId xmlns:a16="http://schemas.microsoft.com/office/drawing/2014/main" id="{9DBF3FB3-D278-A54E-8882-8B04ADD5CEE2}"/>
              </a:ext>
            </a:extLst>
          </p:cNvPr>
          <p:cNvPicPr>
            <a:picLocks noChangeAspect="1"/>
          </p:cNvPicPr>
          <p:nvPr/>
        </p:nvPicPr>
        <p:blipFill>
          <a:blip r:embed="rId2">
            <a:extLst>
              <a:ext uri="{28A0092B-C50C-407E-A947-70E740481C1C}">
                <a14:useLocalDpi xmlns:a14="http://schemas.microsoft.com/office/drawing/2010/main" val="0"/>
              </a:ext>
            </a:extLst>
          </a:blip>
          <a:srcRect l="3700" t="11067" r="6044" b="17174"/>
          <a:stretch>
            <a:fillRect/>
          </a:stretch>
        </p:blipFill>
        <p:spPr>
          <a:xfrm>
            <a:off x="1573967" y="484092"/>
            <a:ext cx="6336843" cy="5392052"/>
          </a:xfrm>
          <a:prstGeom prst="rect">
            <a:avLst/>
          </a:prstGeom>
          <a:solidFill>
            <a:schemeClr val="bg1"/>
          </a:solidFill>
          <a:ln w="57150">
            <a:solidFill>
              <a:srgbClr val="7030A0"/>
            </a:solidFill>
            <a:miter lim="800000"/>
            <a:headEnd/>
            <a:tailEnd/>
          </a:ln>
        </p:spPr>
      </p:pic>
    </p:spTree>
    <p:extLst>
      <p:ext uri="{BB962C8B-B14F-4D97-AF65-F5344CB8AC3E}">
        <p14:creationId xmlns:p14="http://schemas.microsoft.com/office/powerpoint/2010/main" val="2547333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07775" y="913229"/>
            <a:ext cx="3079377" cy="2215991"/>
          </a:xfrm>
          <a:prstGeom prst="rect">
            <a:avLst/>
          </a:prstGeom>
          <a:noFill/>
        </p:spPr>
        <p:txBody>
          <a:bodyPr wrap="square" rtlCol="0">
            <a:spAutoFit/>
          </a:bodyPr>
          <a:lstStyle/>
          <a:p>
            <a:pPr algn="ctr"/>
            <a:r>
              <a:rPr lang="en-US" sz="2400" b="1" dirty="0"/>
              <a:t>Listen to the Non-Model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4782" y="2021225"/>
            <a:ext cx="1445364" cy="1648785"/>
          </a:xfrm>
          <a:prstGeom prst="rect">
            <a:avLst/>
          </a:prstGeom>
        </p:spPr>
      </p:pic>
      <p:sp>
        <p:nvSpPr>
          <p:cNvPr id="8" name="Rectangle 7"/>
          <p:cNvSpPr/>
          <p:nvPr/>
        </p:nvSpPr>
        <p:spPr>
          <a:xfrm>
            <a:off x="360267" y="3670010"/>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7" name="Picture 6">
            <a:extLst>
              <a:ext uri="{FF2B5EF4-FFF2-40B4-BE49-F238E27FC236}">
                <a16:creationId xmlns:a16="http://schemas.microsoft.com/office/drawing/2014/main" id="{6F20E6A1-EB9B-CD42-B6CC-F42BFF230C62}"/>
              </a:ext>
            </a:extLst>
          </p:cNvPr>
          <p:cNvPicPr>
            <a:picLocks noChangeAspect="1"/>
          </p:cNvPicPr>
          <p:nvPr/>
        </p:nvPicPr>
        <p:blipFill rotWithShape="1">
          <a:blip r:embed="rId6"/>
          <a:srcRect l="13984" t="10954" r="12342" b="16319"/>
          <a:stretch/>
        </p:blipFill>
        <p:spPr>
          <a:xfrm rot="5400000">
            <a:off x="4420338" y="787789"/>
            <a:ext cx="3536872" cy="5405249"/>
          </a:xfrm>
          <a:prstGeom prst="rect">
            <a:avLst/>
          </a:prstGeom>
          <a:ln w="57150">
            <a:solidFill>
              <a:schemeClr val="tx1"/>
            </a:solidFill>
          </a:ln>
        </p:spPr>
      </p:pic>
      <p:pic>
        <p:nvPicPr>
          <p:cNvPr id="2" name="Online Media 1" descr="Recorded Sound">
            <a:hlinkClick r:id="" action="ppaction://media"/>
            <a:extLst>
              <a:ext uri="{FF2B5EF4-FFF2-40B4-BE49-F238E27FC236}">
                <a16:creationId xmlns:a16="http://schemas.microsoft.com/office/drawing/2014/main" id="{0D9D2B33-960D-7740-8B5E-071DB81909C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81637" y="506829"/>
            <a:ext cx="812800" cy="812800"/>
          </a:xfrm>
          <a:prstGeom prst="rect">
            <a:avLst/>
          </a:prstGeom>
          <a:ln>
            <a:solidFill>
              <a:schemeClr val="accent1"/>
            </a:solidFill>
          </a:ln>
        </p:spPr>
      </p:pic>
    </p:spTree>
    <p:extLst>
      <p:ext uri="{BB962C8B-B14F-4D97-AF65-F5344CB8AC3E}">
        <p14:creationId xmlns:p14="http://schemas.microsoft.com/office/powerpoint/2010/main" val="2669091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96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5478423"/>
          </a:xfrm>
          <a:prstGeom prst="rect">
            <a:avLst/>
          </a:prstGeom>
          <a:noFill/>
        </p:spPr>
        <p:txBody>
          <a:bodyPr wrap="square" rtlCol="0">
            <a:spAutoFit/>
          </a:bodyPr>
          <a:lstStyle/>
          <a:p>
            <a:r>
              <a:rPr lang="en-US" sz="1400" b="1" dirty="0"/>
              <a:t>Partner A: </a:t>
            </a:r>
            <a:r>
              <a:rPr lang="en-US" sz="1400" dirty="0"/>
              <a:t>Grownups help children grow. </a:t>
            </a:r>
          </a:p>
          <a:p>
            <a:endParaRPr lang="en-US" sz="1400" dirty="0"/>
          </a:p>
          <a:p>
            <a:endParaRPr lang="en-US" sz="1400" dirty="0"/>
          </a:p>
          <a:p>
            <a:endParaRPr lang="en-US" sz="1400" dirty="0"/>
          </a:p>
          <a:p>
            <a:endParaRPr lang="en-US" sz="1400" b="1" dirty="0"/>
          </a:p>
          <a:p>
            <a:endParaRPr lang="en-US" sz="1400" b="1" dirty="0"/>
          </a:p>
          <a:p>
            <a:r>
              <a:rPr lang="en-US" sz="1400" b="1" dirty="0"/>
              <a:t>Partner A:  </a:t>
            </a:r>
            <a:r>
              <a:rPr lang="en-US" sz="1400" dirty="0"/>
              <a:t>The librarian is sharing books and food. How can you support? </a:t>
            </a:r>
          </a:p>
          <a:p>
            <a:endParaRPr lang="en-US" sz="1400" b="1" dirty="0"/>
          </a:p>
          <a:p>
            <a:endParaRPr lang="en-US" sz="1400" b="1" dirty="0"/>
          </a:p>
          <a:p>
            <a:endParaRPr lang="en-US" sz="1400" b="1" dirty="0"/>
          </a:p>
          <a:p>
            <a:endParaRPr lang="en-US" sz="1400" b="1" dirty="0"/>
          </a:p>
          <a:p>
            <a:endParaRPr lang="en-US" sz="1400" b="1" dirty="0"/>
          </a:p>
          <a:p>
            <a:r>
              <a:rPr lang="en-US" sz="1400" b="1" dirty="0"/>
              <a:t>Partner A: </a:t>
            </a:r>
            <a:r>
              <a:rPr lang="en-US" sz="1400" dirty="0"/>
              <a:t>The librarian gave them his horse. The librarian shares by giving the bottle to the little boy for him to drink. Support your claim with evidence? </a:t>
            </a:r>
          </a:p>
          <a:p>
            <a:endParaRPr lang="en-US" sz="1400" dirty="0"/>
          </a:p>
          <a:p>
            <a:endParaRPr lang="en-US" sz="1400" dirty="0"/>
          </a:p>
          <a:p>
            <a:endParaRPr lang="en-US" sz="1400" b="1" dirty="0"/>
          </a:p>
          <a:p>
            <a:r>
              <a:rPr lang="en-US" sz="1400" b="1" dirty="0"/>
              <a:t>Partner A: </a:t>
            </a:r>
            <a:r>
              <a:rPr lang="en-US" sz="1400" dirty="0"/>
              <a:t>Adults help children grow their minds by sharing books. An agreement? </a:t>
            </a:r>
          </a:p>
          <a:p>
            <a:endParaRPr lang="en-US" sz="1400" dirty="0"/>
          </a:p>
        </p:txBody>
      </p:sp>
      <p:sp>
        <p:nvSpPr>
          <p:cNvPr id="5" name="TextBox 4"/>
          <p:cNvSpPr txBox="1"/>
          <p:nvPr/>
        </p:nvSpPr>
        <p:spPr>
          <a:xfrm>
            <a:off x="4591715" y="1052160"/>
            <a:ext cx="3619308" cy="5262979"/>
          </a:xfrm>
          <a:prstGeom prst="rect">
            <a:avLst/>
          </a:prstGeom>
          <a:noFill/>
        </p:spPr>
        <p:txBody>
          <a:bodyPr wrap="square" rtlCol="0">
            <a:spAutoFit/>
          </a:bodyPr>
          <a:lstStyle/>
          <a:p>
            <a:r>
              <a:rPr lang="en-US" sz="1400" b="1" dirty="0"/>
              <a:t>Partner B:  </a:t>
            </a:r>
            <a:r>
              <a:rPr lang="en-US" sz="1400" dirty="0"/>
              <a:t>Reading is important for children. How can you claim? </a:t>
            </a:r>
          </a:p>
          <a:p>
            <a:endParaRPr lang="en-US" sz="1400" b="1" dirty="0"/>
          </a:p>
          <a:p>
            <a:endParaRPr lang="en-US" sz="1400" b="1" dirty="0"/>
          </a:p>
          <a:p>
            <a:endParaRPr lang="en-US" sz="1400" b="1" dirty="0"/>
          </a:p>
          <a:p>
            <a:endParaRPr lang="en-US" sz="1400" b="1" dirty="0"/>
          </a:p>
          <a:p>
            <a:endParaRPr lang="en-US" sz="1400" b="1" dirty="0"/>
          </a:p>
          <a:p>
            <a:r>
              <a:rPr lang="en-US" sz="1400" b="1" dirty="0"/>
              <a:t>Partner B: </a:t>
            </a:r>
            <a:r>
              <a:rPr lang="en-US" sz="1400" dirty="0"/>
              <a:t>The older children are interested in reading their books. They are focused on the books. Support your claim. </a:t>
            </a:r>
          </a:p>
          <a:p>
            <a:endParaRPr lang="en-US" sz="1400" dirty="0"/>
          </a:p>
          <a:p>
            <a:endParaRPr lang="en-US" sz="1400" dirty="0"/>
          </a:p>
          <a:p>
            <a:endParaRPr lang="en-US" sz="1400" dirty="0"/>
          </a:p>
          <a:p>
            <a:endParaRPr lang="en-US" sz="1400" dirty="0"/>
          </a:p>
          <a:p>
            <a:endParaRPr lang="en-US" sz="1400" b="1" dirty="0"/>
          </a:p>
          <a:p>
            <a:r>
              <a:rPr lang="en-US" sz="1400" b="1" dirty="0"/>
              <a:t>Partner B: </a:t>
            </a:r>
            <a:r>
              <a:rPr lang="en-US" sz="1400" dirty="0"/>
              <a:t>They are all reading new books both together and by themselves. Can we come to an agreement? </a:t>
            </a:r>
          </a:p>
          <a:p>
            <a:endParaRPr lang="en-US" sz="1400" dirty="0"/>
          </a:p>
          <a:p>
            <a:endParaRPr lang="en-US" sz="1400" dirty="0"/>
          </a:p>
          <a:p>
            <a:r>
              <a:rPr lang="en-US" sz="1400" b="1" dirty="0"/>
              <a:t>Partner B</a:t>
            </a:r>
            <a:r>
              <a:rPr lang="en-US" sz="1400" dirty="0"/>
              <a:t>: The important idea that we came to is that adults help children by sharing. They read new books and grow. </a:t>
            </a:r>
          </a:p>
          <a:p>
            <a:endParaRPr lang="en-US" sz="14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0158"/>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910158"/>
            <a:ext cx="948679" cy="957629"/>
          </a:xfrm>
          <a:prstGeom prst="rect">
            <a:avLst/>
          </a:prstGeom>
        </p:spPr>
      </p:pic>
      <p:cxnSp>
        <p:nvCxnSpPr>
          <p:cNvPr id="20" name="Straight Connector 19"/>
          <p:cNvCxnSpPr>
            <a:cxnSpLocks/>
          </p:cNvCxnSpPr>
          <p:nvPr/>
        </p:nvCxnSpPr>
        <p:spPr>
          <a:xfrm>
            <a:off x="4505987" y="1183600"/>
            <a:ext cx="0" cy="491005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478321" y="77286"/>
            <a:ext cx="8367712" cy="1001713"/>
          </a:xfrm>
        </p:spPr>
        <p:txBody>
          <a:bodyPr>
            <a:normAutofit fontScale="90000"/>
          </a:bodyPr>
          <a:lstStyle/>
          <a:p>
            <a:pPr algn="ctr"/>
            <a:r>
              <a:rPr lang="en-US" sz="2800" b="1" u="sng" dirty="0">
                <a:solidFill>
                  <a:schemeClr val="tx1"/>
                </a:solidFill>
              </a:rPr>
              <a:t>Visual Text </a:t>
            </a:r>
            <a:r>
              <a:rPr lang="en-US" sz="2800" b="1" dirty="0">
                <a:solidFill>
                  <a:schemeClr val="tx1"/>
                </a:solidFill>
              </a:rPr>
              <a:t>Non-Model</a:t>
            </a:r>
            <a:br>
              <a:rPr lang="en-US" sz="2800" dirty="0">
                <a:solidFill>
                  <a:schemeClr val="tx1"/>
                </a:solidFill>
              </a:rPr>
            </a:br>
            <a:r>
              <a:rPr lang="en-US" sz="2800" b="1" dirty="0">
                <a:solidFill>
                  <a:schemeClr val="tx1"/>
                </a:solidFill>
              </a:rPr>
              <a:t>What is an important idea from this text?  Start by stating your claim.  Support your claim and come to a consensus. </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4" y="2157409"/>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4" y="3741472"/>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3" y="5136027"/>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99" y="2116081"/>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99" y="3496565"/>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 y="4894426"/>
            <a:ext cx="1199599" cy="1048469"/>
          </a:xfrm>
          <a:prstGeom prst="rect">
            <a:avLst/>
          </a:prstGeom>
        </p:spPr>
      </p:pic>
    </p:spTree>
    <p:extLst>
      <p:ext uri="{BB962C8B-B14F-4D97-AF65-F5344CB8AC3E}">
        <p14:creationId xmlns:p14="http://schemas.microsoft.com/office/powerpoint/2010/main" val="1424168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6" end="1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15083" y="2326572"/>
            <a:ext cx="4848924" cy="3877985"/>
          </a:xfrm>
          <a:prstGeom prst="rect">
            <a:avLst/>
          </a:prstGeom>
          <a:noFill/>
        </p:spPr>
        <p:txBody>
          <a:bodyPr wrap="square" rtlCol="0">
            <a:spAutoFit/>
          </a:bodyPr>
          <a:lstStyle/>
          <a:p>
            <a:pPr marL="214313" indent="-214313">
              <a:buFont typeface="Arial" charset="0"/>
              <a:buChar char="•"/>
            </a:pPr>
            <a:endParaRPr lang="en-US" sz="600" dirty="0"/>
          </a:p>
          <a:p>
            <a:r>
              <a:rPr lang="en-US" sz="2000" dirty="0"/>
              <a:t>Rules of the game: </a:t>
            </a:r>
          </a:p>
          <a:p>
            <a:pPr marL="214313" indent="-214313">
              <a:buFont typeface="Arial" charset="0"/>
              <a:buChar char="•"/>
            </a:pPr>
            <a:endParaRPr lang="en-US" sz="2000" dirty="0"/>
          </a:p>
          <a:p>
            <a:pPr marL="342900" indent="-342900">
              <a:buFont typeface="+mj-lt"/>
              <a:buAutoNum type="arabicPeriod"/>
            </a:pPr>
            <a:r>
              <a:rPr lang="en-US" sz="2000" dirty="0"/>
              <a:t>Each of </a:t>
            </a:r>
            <a:r>
              <a:rPr lang="en-US" sz="2000"/>
              <a:t>you needs </a:t>
            </a:r>
            <a:r>
              <a:rPr lang="en-US" sz="2000" dirty="0"/>
              <a:t>1 CREATE, 1 CLARIFY, 1 FORTIFY, and 2 NEGOTIATE cards</a:t>
            </a:r>
          </a:p>
          <a:p>
            <a:pPr marL="342900" indent="-342900">
              <a:buFont typeface="+mj-lt"/>
              <a:buAutoNum type="arabicPeriod"/>
            </a:pPr>
            <a:endParaRPr lang="en-US" sz="2000" dirty="0"/>
          </a:p>
          <a:p>
            <a:pPr marL="342900" indent="-342900">
              <a:buFont typeface="+mj-lt"/>
              <a:buAutoNum type="arabicPeriod"/>
            </a:pPr>
            <a:r>
              <a:rPr lang="en-US" sz="2000" dirty="0"/>
              <a:t>Each of you will play one card as you share an idea.  You will continue taking turns until all cards are placed in the middle.</a:t>
            </a:r>
          </a:p>
          <a:p>
            <a:pPr marL="342900" indent="-342900">
              <a:buFont typeface="+mj-lt"/>
              <a:buAutoNum type="arabicPeriod"/>
            </a:pPr>
            <a:endParaRPr lang="en-US" sz="2000" dirty="0"/>
          </a:p>
          <a:p>
            <a:pPr marL="342900" indent="-342900">
              <a:buFont typeface="+mj-lt"/>
              <a:buAutoNum type="arabicPeriod"/>
            </a:pPr>
            <a:r>
              <a:rPr lang="en-US" sz="2000" dirty="0"/>
              <a:t>If you’re done early repeat the process for an additional round.</a:t>
            </a:r>
          </a:p>
        </p:txBody>
      </p:sp>
      <p:pic>
        <p:nvPicPr>
          <p:cNvPr id="8" name="Content Placeholder 8"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4007" y="2870062"/>
            <a:ext cx="1604208" cy="2093955"/>
          </a:xfrm>
          <a:prstGeom prst="rect">
            <a:avLst/>
          </a:prstGeom>
          <a:ln w="12700">
            <a:solidFill>
              <a:schemeClr val="tx1"/>
            </a:solidFill>
          </a:ln>
        </p:spPr>
      </p:pic>
      <p:pic>
        <p:nvPicPr>
          <p:cNvPr id="10" name="Content Placeholder 10" descr="Screen Shot 2016-03-16 at 2.54.0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1743" y="2870062"/>
            <a:ext cx="1672397" cy="2078616"/>
          </a:xfrm>
          <a:prstGeom prst="rect">
            <a:avLst/>
          </a:prstGeom>
          <a:ln w="12700">
            <a:solidFill>
              <a:schemeClr val="tx1"/>
            </a:solidFill>
          </a:ln>
        </p:spPr>
      </p:pic>
      <p:sp>
        <p:nvSpPr>
          <p:cNvPr id="13" name="TextBox 12"/>
          <p:cNvSpPr txBox="1"/>
          <p:nvPr/>
        </p:nvSpPr>
        <p:spPr>
          <a:xfrm>
            <a:off x="5364007" y="1090750"/>
            <a:ext cx="3416252" cy="1585049"/>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b="1" u="sng" dirty="0"/>
              <a:t>PROMPT: </a:t>
            </a:r>
          </a:p>
          <a:p>
            <a:pPr algn="ctr"/>
            <a:r>
              <a:rPr lang="en-US" sz="1900" dirty="0"/>
              <a:t>What is an important idea from this text?  Start by stating your claim.  Support your claim and come to a consensus.</a:t>
            </a:r>
          </a:p>
        </p:txBody>
      </p:sp>
      <p:sp>
        <p:nvSpPr>
          <p:cNvPr id="3" name="Rectangle 2"/>
          <p:cNvSpPr/>
          <p:nvPr/>
        </p:nvSpPr>
        <p:spPr>
          <a:xfrm>
            <a:off x="5364007" y="4901222"/>
            <a:ext cx="3503661" cy="1461939"/>
          </a:xfrm>
          <a:prstGeom prst="rect">
            <a:avLst/>
          </a:prstGeom>
        </p:spPr>
        <p:txBody>
          <a:bodyPr wrap="square">
            <a:spAutoFit/>
          </a:bodyPr>
          <a:lstStyle/>
          <a:p>
            <a:pPr marL="214313" indent="-214313">
              <a:buFont typeface="Arial" charset="0"/>
              <a:buChar char="•"/>
            </a:pPr>
            <a:endParaRPr lang="en-US" sz="900" dirty="0"/>
          </a:p>
          <a:p>
            <a:r>
              <a:rPr lang="en-US" sz="2000" dirty="0"/>
              <a:t>Remember to use the </a:t>
            </a:r>
            <a:r>
              <a:rPr lang="en-US" sz="2000" b="1" u="sng" dirty="0"/>
              <a:t>Constructive Conversation Norms</a:t>
            </a:r>
            <a:r>
              <a:rPr lang="en-US" sz="2000" dirty="0"/>
              <a:t> and </a:t>
            </a:r>
            <a:r>
              <a:rPr lang="en-US" sz="2000" b="1" u="sng" dirty="0"/>
              <a:t>Skills</a:t>
            </a:r>
            <a:r>
              <a:rPr lang="en-US" sz="2000" dirty="0"/>
              <a:t> as you play the game.</a:t>
            </a:r>
          </a:p>
        </p:txBody>
      </p:sp>
      <p:sp>
        <p:nvSpPr>
          <p:cNvPr id="11" name="Title 10"/>
          <p:cNvSpPr>
            <a:spLocks noGrp="1"/>
          </p:cNvSpPr>
          <p:nvPr>
            <p:ph type="title" idx="4294967295"/>
          </p:nvPr>
        </p:nvSpPr>
        <p:spPr>
          <a:xfrm>
            <a:off x="1812925" y="203200"/>
            <a:ext cx="7331075" cy="1000125"/>
          </a:xfrm>
        </p:spPr>
        <p:txBody>
          <a:bodyPr>
            <a:normAutofit fontScale="90000"/>
          </a:bodyPr>
          <a:lstStyle/>
          <a:p>
            <a:r>
              <a:rPr lang="en-US" b="1" dirty="0">
                <a:solidFill>
                  <a:schemeClr val="tx1"/>
                </a:solidFill>
              </a:rPr>
              <a:t>Constructive Conversation Game</a:t>
            </a: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146" y="533824"/>
            <a:ext cx="980572" cy="1095414"/>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Content Placeholder 3">
            <a:extLst>
              <a:ext uri="{FF2B5EF4-FFF2-40B4-BE49-F238E27FC236}">
                <a16:creationId xmlns:a16="http://schemas.microsoft.com/office/drawing/2014/main" id="{B3EDA727-173B-1B4F-BDF6-04AA4471D283}"/>
              </a:ext>
            </a:extLst>
          </p:cNvPr>
          <p:cNvPicPr>
            <a:picLocks noChangeAspect="1"/>
          </p:cNvPicPr>
          <p:nvPr/>
        </p:nvPicPr>
        <p:blipFill rotWithShape="1">
          <a:blip r:embed="rId6">
            <a:extLst>
              <a:ext uri="{28A0092B-C50C-407E-A947-70E740481C1C}">
                <a14:useLocalDpi xmlns:a14="http://schemas.microsoft.com/office/drawing/2010/main" val="0"/>
              </a:ext>
            </a:extLst>
          </a:blip>
          <a:srcRect l="1" r="49140" b="48702"/>
          <a:stretch/>
        </p:blipFill>
        <p:spPr>
          <a:xfrm>
            <a:off x="1945965" y="1176863"/>
            <a:ext cx="930069" cy="724894"/>
          </a:xfrm>
          <a:prstGeom prst="rect">
            <a:avLst/>
          </a:prstGeom>
          <a:ln>
            <a:solidFill>
              <a:schemeClr val="tx1"/>
            </a:solidFill>
          </a:ln>
        </p:spPr>
      </p:pic>
      <p:pic>
        <p:nvPicPr>
          <p:cNvPr id="15" name="Picture 14">
            <a:extLst>
              <a:ext uri="{FF2B5EF4-FFF2-40B4-BE49-F238E27FC236}">
                <a16:creationId xmlns:a16="http://schemas.microsoft.com/office/drawing/2014/main" id="{4DE54CB6-DAC7-5745-BC64-5B8F9C961234}"/>
              </a:ext>
            </a:extLst>
          </p:cNvPr>
          <p:cNvPicPr>
            <a:picLocks noChangeAspect="1"/>
          </p:cNvPicPr>
          <p:nvPr/>
        </p:nvPicPr>
        <p:blipFill rotWithShape="1">
          <a:blip r:embed="rId7"/>
          <a:srcRect l="50346" t="50297" b="1"/>
          <a:stretch/>
        </p:blipFill>
        <p:spPr>
          <a:xfrm>
            <a:off x="2278029" y="1476276"/>
            <a:ext cx="937176" cy="724894"/>
          </a:xfrm>
          <a:prstGeom prst="rect">
            <a:avLst/>
          </a:prstGeom>
          <a:solidFill>
            <a:schemeClr val="bg1"/>
          </a:solidFill>
          <a:ln>
            <a:solidFill>
              <a:schemeClr val="tx1"/>
            </a:solidFill>
          </a:ln>
        </p:spPr>
      </p:pic>
      <p:pic>
        <p:nvPicPr>
          <p:cNvPr id="16" name="Picture 15">
            <a:extLst>
              <a:ext uri="{FF2B5EF4-FFF2-40B4-BE49-F238E27FC236}">
                <a16:creationId xmlns:a16="http://schemas.microsoft.com/office/drawing/2014/main" id="{331E2D37-76E5-9F4F-B443-F28A74BEF4D0}"/>
              </a:ext>
            </a:extLst>
          </p:cNvPr>
          <p:cNvPicPr>
            <a:picLocks noChangeAspect="1"/>
          </p:cNvPicPr>
          <p:nvPr/>
        </p:nvPicPr>
        <p:blipFill rotWithShape="1">
          <a:blip r:embed="rId8"/>
          <a:srcRect r="50353" b="50752"/>
          <a:stretch/>
        </p:blipFill>
        <p:spPr>
          <a:xfrm rot="5400000">
            <a:off x="2879298" y="1690143"/>
            <a:ext cx="730434" cy="937177"/>
          </a:xfrm>
          <a:prstGeom prst="rect">
            <a:avLst/>
          </a:prstGeom>
          <a:ln>
            <a:solidFill>
              <a:schemeClr val="tx1"/>
            </a:solidFill>
          </a:ln>
        </p:spPr>
      </p:pic>
      <p:pic>
        <p:nvPicPr>
          <p:cNvPr id="17" name="Picture 16">
            <a:extLst>
              <a:ext uri="{FF2B5EF4-FFF2-40B4-BE49-F238E27FC236}">
                <a16:creationId xmlns:a16="http://schemas.microsoft.com/office/drawing/2014/main" id="{6FA7993D-8AD8-4143-A940-44AF8235F01E}"/>
              </a:ext>
            </a:extLst>
          </p:cNvPr>
          <p:cNvPicPr>
            <a:picLocks noChangeAspect="1"/>
          </p:cNvPicPr>
          <p:nvPr/>
        </p:nvPicPr>
        <p:blipFill rotWithShape="1">
          <a:blip r:embed="rId9"/>
          <a:srcRect l="6301" t="11530" r="50860" b="53177"/>
          <a:stretch/>
        </p:blipFill>
        <p:spPr>
          <a:xfrm rot="5400000">
            <a:off x="3941468" y="1128152"/>
            <a:ext cx="721718" cy="933069"/>
          </a:xfrm>
          <a:prstGeom prst="rect">
            <a:avLst/>
          </a:prstGeom>
          <a:solidFill>
            <a:schemeClr val="bg1"/>
          </a:solidFill>
          <a:ln>
            <a:solidFill>
              <a:schemeClr val="tx1"/>
            </a:solidFill>
          </a:ln>
        </p:spPr>
      </p:pic>
      <p:pic>
        <p:nvPicPr>
          <p:cNvPr id="19" name="Picture 18">
            <a:extLst>
              <a:ext uri="{FF2B5EF4-FFF2-40B4-BE49-F238E27FC236}">
                <a16:creationId xmlns:a16="http://schemas.microsoft.com/office/drawing/2014/main" id="{BE396361-07ED-944C-B1A1-6BFAF2657D4D}"/>
              </a:ext>
            </a:extLst>
          </p:cNvPr>
          <p:cNvPicPr>
            <a:picLocks noChangeAspect="1"/>
          </p:cNvPicPr>
          <p:nvPr/>
        </p:nvPicPr>
        <p:blipFill rotWithShape="1">
          <a:blip r:embed="rId9"/>
          <a:srcRect l="6301" t="11530" r="50860" b="53177"/>
          <a:stretch/>
        </p:blipFill>
        <p:spPr>
          <a:xfrm rot="5400000">
            <a:off x="4251226" y="1557792"/>
            <a:ext cx="721718" cy="933069"/>
          </a:xfrm>
          <a:prstGeom prst="rect">
            <a:avLst/>
          </a:prstGeom>
          <a:solidFill>
            <a:schemeClr val="bg1"/>
          </a:solidFill>
          <a:ln>
            <a:solidFill>
              <a:schemeClr val="tx1"/>
            </a:solidFill>
          </a:ln>
        </p:spPr>
      </p:pic>
    </p:spTree>
    <p:extLst>
      <p:ext uri="{BB962C8B-B14F-4D97-AF65-F5344CB8AC3E}">
        <p14:creationId xmlns:p14="http://schemas.microsoft.com/office/powerpoint/2010/main" val="1759827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dissolv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dissolve">
                                      <p:cBhvr>
                                        <p:cTn id="12" dur="500"/>
                                        <p:tgtEl>
                                          <p:spTgt spid="5">
                                            <p:txEl>
                                              <p:pRg st="3" end="3"/>
                                            </p:txEl>
                                          </p:spTgt>
                                        </p:tgtEl>
                                      </p:cBhvr>
                                    </p:animEffec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dissolve">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5">
                                            <p:txEl>
                                              <p:pRg st="7" end="7"/>
                                            </p:txEl>
                                          </p:spTgt>
                                        </p:tgtEl>
                                        <p:attrNameLst>
                                          <p:attrName>style.visibility</p:attrName>
                                        </p:attrNameLst>
                                      </p:cBhvr>
                                      <p:to>
                                        <p:strVal val="visible"/>
                                      </p:to>
                                    </p:set>
                                    <p:animEffect transition="in" filter="dissolve">
                                      <p:cBhvr>
                                        <p:cTn id="32" dur="500"/>
                                        <p:tgtEl>
                                          <p:spTgt spid="5">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3">
                                            <p:txEl>
                                              <p:pRg st="0" end="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3">
                                            <p:txEl>
                                              <p:pRg st="1" end="1"/>
                                            </p:txEl>
                                          </p:spTgt>
                                        </p:tgtEl>
                                        <p:attrNameLst>
                                          <p:attrName>style.visibility</p:attrName>
                                        </p:attrNameLst>
                                      </p:cBhvr>
                                      <p:to>
                                        <p:strVal val="visible"/>
                                      </p:to>
                                    </p:set>
                                  </p:childTnLst>
                                </p:cTn>
                              </p:par>
                              <p:par>
                                <p:cTn id="39" presetID="9" presetClass="entr" presetSubtype="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dissolve">
                                      <p:cBhvr>
                                        <p:cTn id="41" dur="500"/>
                                        <p:tgtEl>
                                          <p:spTgt spid="8"/>
                                        </p:tgtEl>
                                      </p:cBhvr>
                                    </p:animEffect>
                                  </p:childTnLst>
                                </p:cTn>
                              </p:par>
                              <p:par>
                                <p:cTn id="42" presetID="9" presetClass="entr" presetSubtype="0" fill="hold"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dissolve">
                                      <p:cBhvr>
                                        <p:cTn id="44" dur="500"/>
                                        <p:tgtEl>
                                          <p:spTgt spid="10"/>
                                        </p:tgtEl>
                                      </p:cBhvr>
                                    </p:animEffect>
                                  </p:childTnLst>
                                </p:cTn>
                              </p:par>
                              <p:par>
                                <p:cTn id="45" presetID="9" presetClass="entr" presetSubtype="0" fill="hold" nodeType="withEffect">
                                  <p:stCondLst>
                                    <p:cond delay="0"/>
                                  </p:stCondLst>
                                  <p:childTnLst>
                                    <p:set>
                                      <p:cBhvr>
                                        <p:cTn id="46" dur="1" fill="hold">
                                          <p:stCondLst>
                                            <p:cond delay="0"/>
                                          </p:stCondLst>
                                        </p:cTn>
                                        <p:tgtEl>
                                          <p:spTgt spid="3">
                                            <p:txEl>
                                              <p:pRg st="1" end="1"/>
                                            </p:txEl>
                                          </p:spTgt>
                                        </p:tgtEl>
                                        <p:attrNameLst>
                                          <p:attrName>style.visibility</p:attrName>
                                        </p:attrNameLst>
                                      </p:cBhvr>
                                      <p:to>
                                        <p:strVal val="visible"/>
                                      </p:to>
                                    </p:set>
                                    <p:animEffect transition="in" filter="dissolve">
                                      <p:cBhvr>
                                        <p:cTn id="47" dur="500"/>
                                        <p:tgtEl>
                                          <p:spTgt spid="3">
                                            <p:txEl>
                                              <p:pRg st="1" end="1"/>
                                            </p:txEl>
                                          </p:spTgt>
                                        </p:tgtEl>
                                      </p:cBhvr>
                                    </p:animEffect>
                                  </p:childTnLst>
                                </p:cTn>
                              </p:par>
                              <p:par>
                                <p:cTn id="48" presetID="1" presetClass="entr" presetSubtype="0" fill="hold" grpId="0" nodeType="withEffect">
                                  <p:stCondLst>
                                    <p:cond delay="0"/>
                                  </p:stCondLst>
                                  <p:childTnLst>
                                    <p:set>
                                      <p:cBhvr>
                                        <p:cTn id="49" dur="1" fill="hold">
                                          <p:stCondLst>
                                            <p:cond delay="0"/>
                                          </p:stCondLst>
                                        </p:cTn>
                                        <p:tgtEl>
                                          <p:spTgt spid="13">
                                            <p:bg/>
                                          </p:spTgt>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13">
                                            <p:txEl>
                                              <p:pRg st="0" end="0"/>
                                            </p:txEl>
                                          </p:spTgt>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12"/>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17"/>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09599" y="52289"/>
            <a:ext cx="6972275" cy="1461939"/>
          </a:xfrm>
          <a:prstGeom prst="rect">
            <a:avLst/>
          </a:prstGeom>
        </p:spPr>
        <p:txBody>
          <a:bodyPr wrap="square">
            <a:spAutoFit/>
          </a:bodyPr>
          <a:lstStyle/>
          <a:p>
            <a:pPr algn="ctr"/>
            <a:r>
              <a:rPr lang="en-US" sz="3200" b="1" dirty="0"/>
              <a:t>Prompt: </a:t>
            </a:r>
            <a:r>
              <a:rPr lang="en-US" sz="2400" dirty="0"/>
              <a:t>What is an important idea from this text?  Start by stating your claim.  Support your claim and come to a consensus.</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7682" y="157559"/>
            <a:ext cx="1160995" cy="968972"/>
          </a:xfrm>
          <a:prstGeom prst="rect">
            <a:avLst/>
          </a:prstGeom>
          <a:ln w="38100">
            <a:solidFill>
              <a:schemeClr val="accent1"/>
            </a:solidFill>
          </a:ln>
          <a:effectLst>
            <a:glow rad="139700">
              <a:schemeClr val="accent1">
                <a:lumMod val="40000"/>
                <a:lumOff val="60000"/>
                <a:alpha val="40000"/>
              </a:schemeClr>
            </a:glow>
          </a:effectLst>
        </p:spPr>
      </p:pic>
      <p:sp>
        <p:nvSpPr>
          <p:cNvPr id="6" name="TextBox 5">
            <a:extLst>
              <a:ext uri="{FF2B5EF4-FFF2-40B4-BE49-F238E27FC236}">
                <a16:creationId xmlns:a16="http://schemas.microsoft.com/office/drawing/2014/main" id="{F66AF98F-4ECB-CF41-8F64-F3DB5E5EF95B}"/>
              </a:ext>
            </a:extLst>
          </p:cNvPr>
          <p:cNvSpPr txBox="1"/>
          <p:nvPr/>
        </p:nvSpPr>
        <p:spPr>
          <a:xfrm>
            <a:off x="201109" y="6399129"/>
            <a:ext cx="7536574" cy="369332"/>
          </a:xfrm>
          <a:prstGeom prst="rect">
            <a:avLst/>
          </a:prstGeom>
          <a:noFill/>
        </p:spPr>
        <p:txBody>
          <a:bodyPr wrap="square" rtlCol="0">
            <a:spAutoFit/>
          </a:bodyPr>
          <a:lstStyle/>
          <a:p>
            <a:r>
              <a:rPr lang="en-US" b="1" dirty="0">
                <a:solidFill>
                  <a:schemeClr val="bg1"/>
                </a:solidFill>
              </a:rPr>
              <a:t>STUDENT VISUAL TEXT</a:t>
            </a:r>
          </a:p>
        </p:txBody>
      </p:sp>
      <p:sp>
        <p:nvSpPr>
          <p:cNvPr id="7" name="TextBox 6">
            <a:extLst>
              <a:ext uri="{FF2B5EF4-FFF2-40B4-BE49-F238E27FC236}">
                <a16:creationId xmlns:a16="http://schemas.microsoft.com/office/drawing/2014/main" id="{147F96C3-AAD8-D84C-863B-EED803F38C7A}"/>
              </a:ext>
            </a:extLst>
          </p:cNvPr>
          <p:cNvSpPr txBox="1"/>
          <p:nvPr/>
        </p:nvSpPr>
        <p:spPr>
          <a:xfrm>
            <a:off x="3671978" y="6373748"/>
            <a:ext cx="9106770" cy="369332"/>
          </a:xfrm>
          <a:prstGeom prst="rect">
            <a:avLst/>
          </a:prstGeom>
          <a:noFill/>
        </p:spPr>
        <p:txBody>
          <a:bodyPr wrap="square" rtlCol="0">
            <a:spAutoFit/>
          </a:bodyPr>
          <a:lstStyle/>
          <a:p>
            <a:r>
              <a:rPr lang="en-US" b="1" dirty="0">
                <a:solidFill>
                  <a:schemeClr val="bg1"/>
                </a:solidFill>
              </a:rPr>
              <a:t>TEACHER COLLECTS LANGUAGE SAMPLE        SPF 1.0</a:t>
            </a:r>
          </a:p>
        </p:txBody>
      </p:sp>
      <p:pic>
        <p:nvPicPr>
          <p:cNvPr id="10" name="Picture 9">
            <a:extLst>
              <a:ext uri="{FF2B5EF4-FFF2-40B4-BE49-F238E27FC236}">
                <a16:creationId xmlns:a16="http://schemas.microsoft.com/office/drawing/2014/main" id="{A9D3C9D5-355E-554D-A82D-8BF9C0911A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1874" y="6356727"/>
            <a:ext cx="381000" cy="381000"/>
          </a:xfrm>
          <a:prstGeom prst="rect">
            <a:avLst/>
          </a:prstGeom>
        </p:spPr>
      </p:pic>
      <p:pic>
        <p:nvPicPr>
          <p:cNvPr id="11" name="Picture 10">
            <a:extLst>
              <a:ext uri="{FF2B5EF4-FFF2-40B4-BE49-F238E27FC236}">
                <a16:creationId xmlns:a16="http://schemas.microsoft.com/office/drawing/2014/main" id="{7CEE117D-692F-0348-9D36-449113CE1BCA}"/>
              </a:ext>
            </a:extLst>
          </p:cNvPr>
          <p:cNvPicPr>
            <a:picLocks noChangeAspect="1"/>
          </p:cNvPicPr>
          <p:nvPr/>
        </p:nvPicPr>
        <p:blipFill rotWithShape="1">
          <a:blip r:embed="rId5"/>
          <a:srcRect l="6446" t="11556" r="7316" b="17086"/>
          <a:stretch/>
        </p:blipFill>
        <p:spPr>
          <a:xfrm rot="5400000">
            <a:off x="2074136" y="284564"/>
            <a:ext cx="4846323" cy="6931152"/>
          </a:xfrm>
          <a:prstGeom prst="rect">
            <a:avLst/>
          </a:prstGeom>
          <a:ln w="57150">
            <a:solidFill>
              <a:schemeClr val="tx1"/>
            </a:solidFill>
          </a:ln>
        </p:spPr>
      </p:pic>
    </p:spTree>
    <p:extLst>
      <p:ext uri="{BB962C8B-B14F-4D97-AF65-F5344CB8AC3E}">
        <p14:creationId xmlns:p14="http://schemas.microsoft.com/office/powerpoint/2010/main" val="23065249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41941" y="550298"/>
            <a:ext cx="5261712" cy="969496"/>
          </a:xfrm>
          <a:prstGeom prst="rect">
            <a:avLst/>
          </a:prstGeom>
          <a:noFill/>
        </p:spPr>
        <p:txBody>
          <a:bodyPr wrap="square" rtlCol="0">
            <a:spAutoFit/>
          </a:bodyPr>
          <a:lstStyle/>
          <a:p>
            <a:r>
              <a:rPr lang="en-US" sz="2850" b="1" dirty="0"/>
              <a:t>CONSTRUCTIVE CONVERSATION </a:t>
            </a:r>
          </a:p>
          <a:p>
            <a:r>
              <a:rPr lang="en-US" sz="2850" b="1" dirty="0"/>
              <a:t>FISHBOWL MODEL</a:t>
            </a:r>
          </a:p>
        </p:txBody>
      </p:sp>
      <p:sp>
        <p:nvSpPr>
          <p:cNvPr id="9" name="TextBox 8"/>
          <p:cNvSpPr txBox="1"/>
          <p:nvPr/>
        </p:nvSpPr>
        <p:spPr>
          <a:xfrm>
            <a:off x="0" y="6386903"/>
            <a:ext cx="9227794" cy="369332"/>
          </a:xfrm>
          <a:prstGeom prst="rect">
            <a:avLst/>
          </a:prstGeom>
          <a:noFill/>
        </p:spPr>
        <p:txBody>
          <a:bodyPr wrap="square" rtlCol="0">
            <a:spAutoFit/>
          </a:bodyPr>
          <a:lstStyle/>
          <a:p>
            <a:r>
              <a:rPr lang="en-US" b="1" dirty="0">
                <a:solidFill>
                  <a:schemeClr val="bg1"/>
                </a:solidFill>
              </a:rPr>
              <a:t>FORMATIVE ASSESSMENT– TEACHER COLLECTS LANGUAGE SAMPLE                SPF 1.0</a:t>
            </a:r>
          </a:p>
        </p:txBody>
      </p:sp>
      <p:sp>
        <p:nvSpPr>
          <p:cNvPr id="13" name="TextBox 12"/>
          <p:cNvSpPr txBox="1"/>
          <p:nvPr/>
        </p:nvSpPr>
        <p:spPr>
          <a:xfrm>
            <a:off x="252994" y="1698171"/>
            <a:ext cx="4883783" cy="2020428"/>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a:r>
              <a:rPr lang="en-US" sz="2800" b="1" dirty="0"/>
              <a:t>PROMPT: </a:t>
            </a:r>
            <a:r>
              <a:rPr lang="en-US" sz="2800" dirty="0"/>
              <a:t>What is an important idea from this text?  Start by stating your claim.  Support your claim and come to a consensus.</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512" y="304946"/>
            <a:ext cx="1017524" cy="1136693"/>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585" y="4056390"/>
            <a:ext cx="1663085" cy="1817450"/>
          </a:xfrm>
          <a:prstGeom prst="rect">
            <a:avLst/>
          </a:prstGeom>
        </p:spPr>
      </p:pic>
      <p:sp>
        <p:nvSpPr>
          <p:cNvPr id="21" name="Rectangle 20"/>
          <p:cNvSpPr/>
          <p:nvPr/>
        </p:nvSpPr>
        <p:spPr>
          <a:xfrm>
            <a:off x="1907177" y="3833554"/>
            <a:ext cx="3229600" cy="2115910"/>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050" b="1" u="sng" dirty="0"/>
          </a:p>
          <a:p>
            <a:pPr algn="ctr"/>
            <a:r>
              <a:rPr lang="en-US" sz="2800" b="1" u="sng" dirty="0"/>
              <a:t>Listen actively </a:t>
            </a:r>
            <a:r>
              <a:rPr lang="en-US" sz="2800" dirty="0"/>
              <a:t>to what two partners say to each other.</a:t>
            </a:r>
          </a:p>
          <a:p>
            <a:endParaRPr lang="en-US" sz="1050" dirty="0"/>
          </a:p>
        </p:txBody>
      </p:sp>
      <p:pic>
        <p:nvPicPr>
          <p:cNvPr id="22" name="Picture 21"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09634" y="6466378"/>
            <a:ext cx="313010" cy="305909"/>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22"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72553" y="6413439"/>
            <a:ext cx="337081" cy="375182"/>
          </a:xfrm>
          <a:prstGeom prst="rect">
            <a:avLst/>
          </a:prstGeom>
          <a:noFill/>
          <a:ln>
            <a:noFill/>
          </a:ln>
        </p:spPr>
      </p:pic>
      <p:grpSp>
        <p:nvGrpSpPr>
          <p:cNvPr id="2" name="Group 1"/>
          <p:cNvGrpSpPr/>
          <p:nvPr/>
        </p:nvGrpSpPr>
        <p:grpSpPr>
          <a:xfrm>
            <a:off x="7185363" y="720375"/>
            <a:ext cx="1766470" cy="855021"/>
            <a:chOff x="9802268" y="304448"/>
            <a:chExt cx="1983896" cy="973758"/>
          </a:xfrm>
        </p:grpSpPr>
        <p:pic>
          <p:nvPicPr>
            <p:cNvPr id="26" name="Picture 25"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02268" y="304448"/>
              <a:ext cx="1107141" cy="973758"/>
            </a:xfrm>
            <a:prstGeom prst="rect">
              <a:avLst/>
            </a:prstGeom>
            <a:noFill/>
            <a:ln>
              <a:noFill/>
            </a:ln>
          </p:spPr>
        </p:pic>
        <p:pic>
          <p:nvPicPr>
            <p:cNvPr id="27" name="Picture 26"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09409" y="376306"/>
              <a:ext cx="876755" cy="810857"/>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16" name="Content Placeholder 1">
            <a:extLst>
              <a:ext uri="{FF2B5EF4-FFF2-40B4-BE49-F238E27FC236}">
                <a16:creationId xmlns:a16="http://schemas.microsoft.com/office/drawing/2014/main" id="{DB41343A-B8DA-E743-9F0D-D0012617E277}"/>
              </a:ext>
            </a:extLst>
          </p:cNvPr>
          <p:cNvPicPr>
            <a:picLocks noChangeAspect="1"/>
          </p:cNvPicPr>
          <p:nvPr/>
        </p:nvPicPr>
        <p:blipFill>
          <a:blip r:embed="rId7">
            <a:extLst>
              <a:ext uri="{28A0092B-C50C-407E-A947-70E740481C1C}">
                <a14:useLocalDpi xmlns:a14="http://schemas.microsoft.com/office/drawing/2010/main" val="0"/>
              </a:ext>
            </a:extLst>
          </a:blip>
          <a:srcRect l="3700" t="11067" r="6044" b="17174"/>
          <a:stretch>
            <a:fillRect/>
          </a:stretch>
        </p:blipFill>
        <p:spPr>
          <a:xfrm>
            <a:off x="115325" y="1715478"/>
            <a:ext cx="5021452" cy="4272779"/>
          </a:xfrm>
          <a:prstGeom prst="rect">
            <a:avLst/>
          </a:prstGeom>
          <a:solidFill>
            <a:schemeClr val="bg1"/>
          </a:solidFill>
          <a:ln w="57150">
            <a:solidFill>
              <a:srgbClr val="7030A0"/>
            </a:solidFill>
            <a:miter lim="800000"/>
            <a:headEnd/>
            <a:tailEnd/>
          </a:ln>
        </p:spPr>
      </p:pic>
      <p:pic>
        <p:nvPicPr>
          <p:cNvPr id="17" name="Picture 16">
            <a:extLst>
              <a:ext uri="{FF2B5EF4-FFF2-40B4-BE49-F238E27FC236}">
                <a16:creationId xmlns:a16="http://schemas.microsoft.com/office/drawing/2014/main" id="{943292D0-C9CC-DA4F-9657-AF12F7711CAC}"/>
              </a:ext>
            </a:extLst>
          </p:cNvPr>
          <p:cNvPicPr>
            <a:picLocks noChangeAspect="1"/>
          </p:cNvPicPr>
          <p:nvPr/>
        </p:nvPicPr>
        <p:blipFill rotWithShape="1">
          <a:blip r:embed="rId8"/>
          <a:srcRect l="6446" t="11556" r="7316" b="17086"/>
          <a:stretch/>
        </p:blipFill>
        <p:spPr>
          <a:xfrm rot="5400000">
            <a:off x="5871707" y="2353912"/>
            <a:ext cx="2534887" cy="3625364"/>
          </a:xfrm>
          <a:prstGeom prst="rect">
            <a:avLst/>
          </a:prstGeom>
          <a:ln w="57150">
            <a:solidFill>
              <a:schemeClr val="tx1"/>
            </a:solidFill>
          </a:ln>
        </p:spPr>
      </p:pic>
    </p:spTree>
    <p:extLst>
      <p:ext uri="{BB962C8B-B14F-4D97-AF65-F5344CB8AC3E}">
        <p14:creationId xmlns:p14="http://schemas.microsoft.com/office/powerpoint/2010/main" val="556050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solidFill>
              </a:rPr>
              <a:t>Conversation Norms</a:t>
            </a:r>
          </a:p>
        </p:txBody>
      </p:sp>
      <p:pic>
        <p:nvPicPr>
          <p:cNvPr id="4" name="Conversation Norms.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01713" y="1846263"/>
            <a:ext cx="7183437" cy="4022725"/>
          </a:xfrm>
        </p:spPr>
      </p:pic>
    </p:spTree>
    <p:extLst>
      <p:ext uri="{BB962C8B-B14F-4D97-AF65-F5344CB8AC3E}">
        <p14:creationId xmlns:p14="http://schemas.microsoft.com/office/powerpoint/2010/main" val="4262821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chemeClr val="tx1"/>
                </a:solidFill>
                <a:latin typeface="+mn-lt"/>
              </a:rPr>
              <a:t>Model Creating Class Constructive Conversation Poster</a:t>
            </a:r>
          </a:p>
        </p:txBody>
      </p:sp>
      <p:pic>
        <p:nvPicPr>
          <p:cNvPr id="3" name="Picture 2" descr="Picture1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9588" y="1949406"/>
            <a:ext cx="5537201" cy="4291437"/>
          </a:xfrm>
          <a:prstGeom prst="rect">
            <a:avLst/>
          </a:prstGeom>
        </p:spPr>
      </p:pic>
      <p:sp>
        <p:nvSpPr>
          <p:cNvPr id="7" name="TextBox 6"/>
          <p:cNvSpPr txBox="1"/>
          <p:nvPr/>
        </p:nvSpPr>
        <p:spPr>
          <a:xfrm rot="19298316">
            <a:off x="1523247" y="3346146"/>
            <a:ext cx="6143224" cy="1107996"/>
          </a:xfrm>
          <a:prstGeom prst="rect">
            <a:avLst/>
          </a:prstGeom>
          <a:noFill/>
        </p:spPr>
        <p:txBody>
          <a:bodyPr wrap="square" rtlCol="0">
            <a:spAutoFit/>
          </a:bodyPr>
          <a:lstStyle/>
          <a:p>
            <a:pPr algn="ctr"/>
            <a:r>
              <a:rPr lang="en-US" sz="6600" dirty="0">
                <a:solidFill>
                  <a:srgbClr val="FF0000"/>
                </a:solidFill>
              </a:rPr>
              <a:t>Sample</a:t>
            </a:r>
          </a:p>
        </p:txBody>
      </p:sp>
    </p:spTree>
    <p:extLst>
      <p:ext uri="{BB962C8B-B14F-4D97-AF65-F5344CB8AC3E}">
        <p14:creationId xmlns:p14="http://schemas.microsoft.com/office/powerpoint/2010/main" val="25314875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8-26 at 2.45.4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8760" y="203345"/>
            <a:ext cx="5468599" cy="59349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78085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6402B-D7EC-CF4F-B7EF-1E0F3A46F854}"/>
              </a:ext>
            </a:extLst>
          </p:cNvPr>
          <p:cNvSpPr>
            <a:spLocks noGrp="1"/>
          </p:cNvSpPr>
          <p:nvPr>
            <p:ph type="ctrTitle"/>
          </p:nvPr>
        </p:nvSpPr>
        <p:spPr/>
        <p:txBody>
          <a:bodyPr/>
          <a:lstStyle/>
          <a:p>
            <a:r>
              <a:rPr lang="en-US" dirty="0"/>
              <a:t>Teacher Resources</a:t>
            </a:r>
          </a:p>
        </p:txBody>
      </p:sp>
      <p:sp>
        <p:nvSpPr>
          <p:cNvPr id="3" name="Subtitle 2">
            <a:extLst>
              <a:ext uri="{FF2B5EF4-FFF2-40B4-BE49-F238E27FC236}">
                <a16:creationId xmlns:a16="http://schemas.microsoft.com/office/drawing/2014/main" id="{ADC87F34-A001-3140-A948-A11497D82B43}"/>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150215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395F2-EF50-1D45-9F05-92E60413C020}"/>
              </a:ext>
            </a:extLst>
          </p:cNvPr>
          <p:cNvSpPr>
            <a:spLocks noGrp="1"/>
          </p:cNvSpPr>
          <p:nvPr>
            <p:ph type="title" idx="4294967295"/>
          </p:nvPr>
        </p:nvSpPr>
        <p:spPr>
          <a:xfrm>
            <a:off x="772886" y="330881"/>
            <a:ext cx="7543800" cy="646112"/>
          </a:xfrm>
        </p:spPr>
        <p:txBody>
          <a:bodyPr>
            <a:normAutofit fontScale="90000"/>
          </a:bodyPr>
          <a:lstStyle/>
          <a:p>
            <a:pPr algn="ctr"/>
            <a:r>
              <a:rPr lang="en-US" dirty="0">
                <a:solidFill>
                  <a:schemeClr val="tx1"/>
                </a:solidFill>
              </a:rPr>
              <a:t>NEGOTIATE Non-Model Revision</a:t>
            </a:r>
          </a:p>
        </p:txBody>
      </p:sp>
      <p:pic>
        <p:nvPicPr>
          <p:cNvPr id="4" name="Picture 3">
            <a:extLst>
              <a:ext uri="{FF2B5EF4-FFF2-40B4-BE49-F238E27FC236}">
                <a16:creationId xmlns:a16="http://schemas.microsoft.com/office/drawing/2014/main" id="{6871BCEF-FAF5-104B-8C60-9F461F9DFD4B}"/>
              </a:ext>
            </a:extLst>
          </p:cNvPr>
          <p:cNvPicPr>
            <a:picLocks noChangeAspect="1"/>
          </p:cNvPicPr>
          <p:nvPr/>
        </p:nvPicPr>
        <p:blipFill>
          <a:blip r:embed="rId3"/>
          <a:stretch>
            <a:fillRect/>
          </a:stretch>
        </p:blipFill>
        <p:spPr>
          <a:xfrm>
            <a:off x="104028" y="653937"/>
            <a:ext cx="4440758" cy="5746863"/>
          </a:xfrm>
          <a:prstGeom prst="rect">
            <a:avLst/>
          </a:prstGeom>
        </p:spPr>
      </p:pic>
      <p:pic>
        <p:nvPicPr>
          <p:cNvPr id="6" name="Picture 5">
            <a:extLst>
              <a:ext uri="{FF2B5EF4-FFF2-40B4-BE49-F238E27FC236}">
                <a16:creationId xmlns:a16="http://schemas.microsoft.com/office/drawing/2014/main" id="{723E5C84-04A8-344D-82B8-C758481AA915}"/>
              </a:ext>
            </a:extLst>
          </p:cNvPr>
          <p:cNvPicPr>
            <a:picLocks noChangeAspect="1"/>
          </p:cNvPicPr>
          <p:nvPr/>
        </p:nvPicPr>
        <p:blipFill>
          <a:blip r:embed="rId4"/>
          <a:stretch>
            <a:fillRect/>
          </a:stretch>
        </p:blipFill>
        <p:spPr>
          <a:xfrm>
            <a:off x="4544786" y="653937"/>
            <a:ext cx="4440758" cy="5746863"/>
          </a:xfrm>
          <a:prstGeom prst="rect">
            <a:avLst/>
          </a:prstGeom>
        </p:spPr>
      </p:pic>
    </p:spTree>
    <p:extLst>
      <p:ext uri="{BB962C8B-B14F-4D97-AF65-F5344CB8AC3E}">
        <p14:creationId xmlns:p14="http://schemas.microsoft.com/office/powerpoint/2010/main" val="20993444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900" b="1" dirty="0">
                <a:solidFill>
                  <a:schemeClr val="tx1"/>
                </a:solidFill>
              </a:rPr>
              <a:t>Hand Gesture and Phrase- NEGOTIATE</a:t>
            </a:r>
          </a:p>
        </p:txBody>
      </p:sp>
      <p:pic>
        <p:nvPicPr>
          <p:cNvPr id="8" name="Picture 7" descr="Screen Shot 2016-03-16 at 2.54.01 PM.png">
            <a:extLst>
              <a:ext uri="{FF2B5EF4-FFF2-40B4-BE49-F238E27FC236}">
                <a16:creationId xmlns:a16="http://schemas.microsoft.com/office/drawing/2014/main" id="{F4A8D01F-EFD1-244C-988F-1A7215DFAA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6833" y="2033710"/>
            <a:ext cx="3174999" cy="41295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ectangle 8">
            <a:extLst>
              <a:ext uri="{FF2B5EF4-FFF2-40B4-BE49-F238E27FC236}">
                <a16:creationId xmlns:a16="http://schemas.microsoft.com/office/drawing/2014/main" id="{009329DF-29AE-CB4B-A927-B3FF94F9D4E7}"/>
              </a:ext>
            </a:extLst>
          </p:cNvPr>
          <p:cNvSpPr/>
          <p:nvPr/>
        </p:nvSpPr>
        <p:spPr>
          <a:xfrm>
            <a:off x="1126832" y="4785464"/>
            <a:ext cx="3174999" cy="925788"/>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0B0D59D-D19B-FB47-9838-27BD4BB449CB}"/>
              </a:ext>
            </a:extLst>
          </p:cNvPr>
          <p:cNvSpPr txBox="1"/>
          <p:nvPr/>
        </p:nvSpPr>
        <p:spPr>
          <a:xfrm>
            <a:off x="4407107" y="1715577"/>
            <a:ext cx="4310743" cy="1477328"/>
          </a:xfrm>
          <a:prstGeom prst="rect">
            <a:avLst/>
          </a:prstGeom>
          <a:noFill/>
        </p:spPr>
        <p:txBody>
          <a:bodyPr wrap="square" rtlCol="0">
            <a:spAutoFit/>
          </a:bodyPr>
          <a:lstStyle/>
          <a:p>
            <a:pPr algn="ctr"/>
            <a:r>
              <a:rPr lang="en-US" sz="4500" b="1" dirty="0">
                <a:latin typeface="Arial"/>
                <a:cs typeface="Arial"/>
              </a:rPr>
              <a:t>Making our Ideas Stronger</a:t>
            </a:r>
          </a:p>
        </p:txBody>
      </p:sp>
      <p:pic>
        <p:nvPicPr>
          <p:cNvPr id="10" name="Picture 9" descr="picture 2015-08-03 at 3.55.33 PM.png">
            <a:extLst>
              <a:ext uri="{FF2B5EF4-FFF2-40B4-BE49-F238E27FC236}">
                <a16:creationId xmlns:a16="http://schemas.microsoft.com/office/drawing/2014/main" id="{FB76DCCB-5D64-314C-9A9D-2CC117765A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2542" y="3166334"/>
            <a:ext cx="3119871" cy="3133148"/>
          </a:xfrm>
          <a:prstGeom prst="rect">
            <a:avLst/>
          </a:prstGeom>
        </p:spPr>
      </p:pic>
    </p:spTree>
    <p:extLst>
      <p:ext uri="{BB962C8B-B14F-4D97-AF65-F5344CB8AC3E}">
        <p14:creationId xmlns:p14="http://schemas.microsoft.com/office/powerpoint/2010/main" val="2258507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1">
            <a:extLst>
              <a:ext uri="{FF2B5EF4-FFF2-40B4-BE49-F238E27FC236}">
                <a16:creationId xmlns:a16="http://schemas.microsoft.com/office/drawing/2014/main" id="{1B0B7405-CB44-2B41-94E9-51644078BC17}"/>
              </a:ext>
            </a:extLst>
          </p:cNvPr>
          <p:cNvPicPr>
            <a:picLocks noChangeAspect="1"/>
          </p:cNvPicPr>
          <p:nvPr/>
        </p:nvPicPr>
        <p:blipFill>
          <a:blip r:embed="rId3">
            <a:extLst>
              <a:ext uri="{28A0092B-C50C-407E-A947-70E740481C1C}">
                <a14:useLocalDpi xmlns:a14="http://schemas.microsoft.com/office/drawing/2010/main" val="0"/>
              </a:ext>
            </a:extLst>
          </a:blip>
          <a:srcRect l="3700" t="11067" r="6044" b="17174"/>
          <a:stretch>
            <a:fillRect/>
          </a:stretch>
        </p:blipFill>
        <p:spPr>
          <a:xfrm>
            <a:off x="1686238" y="497278"/>
            <a:ext cx="6123638" cy="5421313"/>
          </a:xfrm>
          <a:prstGeom prst="rect">
            <a:avLst/>
          </a:prstGeom>
          <a:ln w="57150">
            <a:solidFill>
              <a:srgbClr val="7030A0"/>
            </a:solidFill>
            <a:miter lim="800000"/>
            <a:headEnd/>
            <a:tailEnd/>
          </a:ln>
        </p:spPr>
      </p:pic>
    </p:spTree>
    <p:extLst>
      <p:ext uri="{BB962C8B-B14F-4D97-AF65-F5344CB8AC3E}">
        <p14:creationId xmlns:p14="http://schemas.microsoft.com/office/powerpoint/2010/main" val="19909504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2709" y="6399129"/>
            <a:ext cx="7536574" cy="369332"/>
          </a:xfrm>
          <a:prstGeom prst="rect">
            <a:avLst/>
          </a:prstGeom>
          <a:noFill/>
        </p:spPr>
        <p:txBody>
          <a:bodyPr wrap="square" rtlCol="0">
            <a:spAutoFit/>
          </a:bodyPr>
          <a:lstStyle/>
          <a:p>
            <a:r>
              <a:rPr lang="en-US" b="1" dirty="0">
                <a:solidFill>
                  <a:schemeClr val="bg1"/>
                </a:solidFill>
              </a:rPr>
              <a:t>TEACHER VISUAL TEXT</a:t>
            </a:r>
          </a:p>
        </p:txBody>
      </p:sp>
      <p:sp>
        <p:nvSpPr>
          <p:cNvPr id="8" name="Rectangle 7"/>
          <p:cNvSpPr/>
          <p:nvPr/>
        </p:nvSpPr>
        <p:spPr>
          <a:xfrm>
            <a:off x="96581" y="2469207"/>
            <a:ext cx="2456393" cy="3677930"/>
          </a:xfrm>
          <a:prstGeom prst="rect">
            <a:avLst/>
          </a:prstGeom>
        </p:spPr>
        <p:txBody>
          <a:bodyPr wrap="square">
            <a:spAutoFit/>
          </a:bodyPr>
          <a:lstStyle/>
          <a:p>
            <a:pPr algn="ctr"/>
            <a:r>
              <a:rPr lang="en-US" sz="3200" b="1" dirty="0"/>
              <a:t>Prompt: </a:t>
            </a:r>
          </a:p>
          <a:p>
            <a:pPr algn="ctr"/>
            <a:r>
              <a:rPr lang="en-US" sz="2400" dirty="0"/>
              <a:t>What is an important idea from this text?  Start by stating your claim.  Support your claim and come to a consensus.</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081" y="485080"/>
            <a:ext cx="2075395" cy="1732136"/>
          </a:xfrm>
          <a:prstGeom prst="rect">
            <a:avLst/>
          </a:prstGeom>
          <a:ln w="38100">
            <a:solidFill>
              <a:schemeClr val="accent1"/>
            </a:solidFill>
          </a:ln>
          <a:effectLst>
            <a:glow rad="139700">
              <a:schemeClr val="accent1">
                <a:lumMod val="40000"/>
                <a:lumOff val="60000"/>
                <a:alpha val="40000"/>
              </a:schemeClr>
            </a:glow>
          </a:effectLst>
        </p:spPr>
      </p:pic>
      <p:pic>
        <p:nvPicPr>
          <p:cNvPr id="7" name="Picture 6">
            <a:extLst>
              <a:ext uri="{FF2B5EF4-FFF2-40B4-BE49-F238E27FC236}">
                <a16:creationId xmlns:a16="http://schemas.microsoft.com/office/drawing/2014/main" id="{36A57BA7-6569-5047-92DB-83AC71C4E884}"/>
              </a:ext>
            </a:extLst>
          </p:cNvPr>
          <p:cNvPicPr>
            <a:picLocks noChangeAspect="1"/>
          </p:cNvPicPr>
          <p:nvPr/>
        </p:nvPicPr>
        <p:blipFill rotWithShape="1">
          <a:blip r:embed="rId4"/>
          <a:srcRect l="6895" t="11252" r="8630" b="16319"/>
          <a:stretch/>
        </p:blipFill>
        <p:spPr>
          <a:xfrm rot="5400000">
            <a:off x="3677834" y="476333"/>
            <a:ext cx="4239490" cy="6246155"/>
          </a:xfrm>
          <a:prstGeom prst="rect">
            <a:avLst/>
          </a:prstGeom>
          <a:ln w="57150">
            <a:solidFill>
              <a:schemeClr val="tx1"/>
            </a:solidFill>
          </a:ln>
        </p:spPr>
      </p:pic>
    </p:spTree>
    <p:extLst>
      <p:ext uri="{BB962C8B-B14F-4D97-AF65-F5344CB8AC3E}">
        <p14:creationId xmlns:p14="http://schemas.microsoft.com/office/powerpoint/2010/main" val="23622168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9026" y="949088"/>
            <a:ext cx="3079377" cy="2215991"/>
          </a:xfrm>
          <a:prstGeom prst="rect">
            <a:avLst/>
          </a:prstGeom>
          <a:noFill/>
        </p:spPr>
        <p:txBody>
          <a:bodyPr wrap="square" rtlCol="0">
            <a:spAutoFit/>
          </a:bodyPr>
          <a:lstStyle/>
          <a:p>
            <a:pPr algn="ctr"/>
            <a:r>
              <a:rPr lang="en-US" sz="2400" b="1" dirty="0"/>
              <a:t>Listen to the 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147" y="2057084"/>
            <a:ext cx="1445364" cy="1648785"/>
          </a:xfrm>
          <a:prstGeom prst="rect">
            <a:avLst/>
          </a:prstGeom>
        </p:spPr>
      </p:pic>
      <p:sp>
        <p:nvSpPr>
          <p:cNvPr id="8" name="Rectangle 7"/>
          <p:cNvSpPr/>
          <p:nvPr/>
        </p:nvSpPr>
        <p:spPr>
          <a:xfrm>
            <a:off x="327992" y="3705869"/>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7" name="Picture 6">
            <a:extLst>
              <a:ext uri="{FF2B5EF4-FFF2-40B4-BE49-F238E27FC236}">
                <a16:creationId xmlns:a16="http://schemas.microsoft.com/office/drawing/2014/main" id="{B3410034-B4C7-654E-A5A8-EC7D7FD75546}"/>
              </a:ext>
            </a:extLst>
          </p:cNvPr>
          <p:cNvPicPr>
            <a:picLocks noChangeAspect="1"/>
          </p:cNvPicPr>
          <p:nvPr/>
        </p:nvPicPr>
        <p:blipFill rotWithShape="1">
          <a:blip r:embed="rId6"/>
          <a:srcRect l="6895" t="11252" r="8630" b="16319"/>
          <a:stretch/>
        </p:blipFill>
        <p:spPr>
          <a:xfrm rot="5400000">
            <a:off x="4247035" y="921856"/>
            <a:ext cx="3779219" cy="5568025"/>
          </a:xfrm>
          <a:prstGeom prst="rect">
            <a:avLst/>
          </a:prstGeom>
          <a:ln w="57150">
            <a:solidFill>
              <a:schemeClr val="tx1"/>
            </a:solidFill>
          </a:ln>
        </p:spPr>
      </p:pic>
      <p:pic>
        <p:nvPicPr>
          <p:cNvPr id="2" name="Online Media 1" descr="Recorded Sound">
            <a:hlinkClick r:id="" action="ppaction://media"/>
            <a:extLst>
              <a:ext uri="{FF2B5EF4-FFF2-40B4-BE49-F238E27FC236}">
                <a16:creationId xmlns:a16="http://schemas.microsoft.com/office/drawing/2014/main" id="{9CFA3333-77EE-ED48-8E40-3B9563BA401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19291" y="470504"/>
            <a:ext cx="812800" cy="812800"/>
          </a:xfrm>
          <a:prstGeom prst="rect">
            <a:avLst/>
          </a:prstGeom>
          <a:ln>
            <a:solidFill>
              <a:schemeClr val="accent1"/>
            </a:solidFill>
          </a:ln>
        </p:spPr>
      </p:pic>
    </p:spTree>
    <p:extLst>
      <p:ext uri="{BB962C8B-B14F-4D97-AF65-F5344CB8AC3E}">
        <p14:creationId xmlns:p14="http://schemas.microsoft.com/office/powerpoint/2010/main" val="32125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073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8" grpId="0" animBg="1"/>
    </p:bldLst>
  </p:timing>
</p:sld>
</file>

<file path=ppt/theme/theme1.xml><?xml version="1.0" encoding="utf-8"?>
<a:theme xmlns:a="http://schemas.openxmlformats.org/drawingml/2006/main" name="Retrospect">
  <a:themeElements>
    <a:clrScheme name="Custom 2">
      <a:dk1>
        <a:srgbClr val="000000"/>
      </a:dk1>
      <a:lt1>
        <a:srgbClr val="FFFFFF"/>
      </a:lt1>
      <a:dk2>
        <a:srgbClr val="5E5E5E"/>
      </a:dk2>
      <a:lt2>
        <a:srgbClr val="DDDDDD"/>
      </a:lt2>
      <a:accent1>
        <a:srgbClr val="BE93FF"/>
      </a:accent1>
      <a:accent2>
        <a:srgbClr val="6A3CA2"/>
      </a:accent2>
      <a:accent3>
        <a:srgbClr val="B15DC4"/>
      </a:accent3>
      <a:accent4>
        <a:srgbClr val="AC3EDE"/>
      </a:accent4>
      <a:accent5>
        <a:srgbClr val="A064E9"/>
      </a:accent5>
      <a:accent6>
        <a:srgbClr val="B531C0"/>
      </a:accent6>
      <a:hlink>
        <a:srgbClr val="A498CE"/>
      </a:hlink>
      <a:folHlink>
        <a:srgbClr val="9039F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BAB94BD4-5D6D-4148-AB57-A4CCF1FD4E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535</TotalTime>
  <Words>4123</Words>
  <Application>Microsoft Macintosh PowerPoint</Application>
  <PresentationFormat>On-screen Show (4:3)</PresentationFormat>
  <Paragraphs>678</Paragraphs>
  <Slides>53</Slides>
  <Notes>48</Notes>
  <HiddenSlides>0</HiddenSlides>
  <MMClips>9</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53</vt:i4>
      </vt:variant>
    </vt:vector>
  </HeadingPairs>
  <TitlesOfParts>
    <vt:vector size="60" baseType="lpstr">
      <vt:lpstr>Arial</vt:lpstr>
      <vt:lpstr>Avenir Black</vt:lpstr>
      <vt:lpstr>Avenir Book</vt:lpstr>
      <vt:lpstr>Calibri</vt:lpstr>
      <vt:lpstr>Calibri Light</vt:lpstr>
      <vt:lpstr>Wingdings</vt:lpstr>
      <vt:lpstr>Retrospect</vt:lpstr>
      <vt:lpstr>Start Smart 1.0</vt:lpstr>
      <vt:lpstr>ELD Objective</vt:lpstr>
      <vt:lpstr>PowerPoint Presentation</vt:lpstr>
      <vt:lpstr>PowerPoint Presentation</vt:lpstr>
      <vt:lpstr>Conversation Norms</vt:lpstr>
      <vt:lpstr>Hand Gesture and Phrase- NEGOTIATE</vt:lpstr>
      <vt:lpstr>PowerPoint Presentation</vt:lpstr>
      <vt:lpstr>PowerPoint Presentation</vt:lpstr>
      <vt:lpstr>PowerPoint Presentation</vt:lpstr>
      <vt:lpstr>Visual Text Model What is an important idea from this text?  Start by stating your claim.  Support your claim and come to a consensus.  </vt:lpstr>
      <vt:lpstr>PowerPoint Presentation</vt:lpstr>
      <vt:lpstr>PowerPoint Presentation</vt:lpstr>
      <vt:lpstr>Visual Text Non- Model  What is an important idea from this text?  Start by stating your claim.  Support your claim and come to a consensus. </vt:lpstr>
      <vt:lpstr>Constructive Conversation Game</vt:lpstr>
      <vt:lpstr>PowerPoint Presentation</vt:lpstr>
      <vt:lpstr>PowerPoint Presentation</vt:lpstr>
      <vt:lpstr>WRAP-UP</vt:lpstr>
      <vt:lpstr>Start Smart 1.0 NEGOTIATE</vt:lpstr>
      <vt:lpstr>ELD Objective</vt:lpstr>
      <vt:lpstr>PowerPoint Presentation</vt:lpstr>
      <vt:lpstr>Conversation Norms</vt:lpstr>
      <vt:lpstr>Hand Gesture and Phrase- NEGOTIATE</vt:lpstr>
      <vt:lpstr>Prompt and Response Starters</vt:lpstr>
      <vt:lpstr>PowerPoint Presentation</vt:lpstr>
      <vt:lpstr>PowerPoint Presentation</vt:lpstr>
      <vt:lpstr>PowerPoint Presentation</vt:lpstr>
      <vt:lpstr>What makes this a model conversation?</vt:lpstr>
      <vt:lpstr>Understanding the Skill of NEGOTIATE</vt:lpstr>
      <vt:lpstr>PowerPoint Presentation</vt:lpstr>
      <vt:lpstr>PowerPoint Presentation</vt:lpstr>
      <vt:lpstr>REVIEW Text Non- Model  What is an important idea from this text?  Start by stating your claim.  Support your claim and come to a consensus. </vt:lpstr>
      <vt:lpstr>REVISE  NON-MODEL</vt:lpstr>
      <vt:lpstr>PowerPoint Presentation</vt:lpstr>
      <vt:lpstr>Language Sample Revision-Non-Model</vt:lpstr>
      <vt:lpstr>WRAP-UP</vt:lpstr>
      <vt:lpstr>Start Smart 1.0 NEGOTIATE</vt:lpstr>
      <vt:lpstr>ELD Objective</vt:lpstr>
      <vt:lpstr>PowerPoint Presentation</vt:lpstr>
      <vt:lpstr>Conversation Norms</vt:lpstr>
      <vt:lpstr>PowerPoint Presentation</vt:lpstr>
      <vt:lpstr>PowerPoint Presentation</vt:lpstr>
      <vt:lpstr>PowerPoint Presentation</vt:lpstr>
      <vt:lpstr>Visual Text Model What is an important idea from this text?  Start by stating your claim.  Support your claim and come to a consensus.  </vt:lpstr>
      <vt:lpstr>PowerPoint Presentation</vt:lpstr>
      <vt:lpstr>PowerPoint Presentation</vt:lpstr>
      <vt:lpstr>Visual Text Non-Model What is an important idea from this text?  Start by stating your claim.  Support your claim and come to a consensus. </vt:lpstr>
      <vt:lpstr>Constructive Conversation Game</vt:lpstr>
      <vt:lpstr>PowerPoint Presentation</vt:lpstr>
      <vt:lpstr>PowerPoint Presentation</vt:lpstr>
      <vt:lpstr>Model Creating Class Constructive Conversation Poster</vt:lpstr>
      <vt:lpstr>PowerPoint Presentation</vt:lpstr>
      <vt:lpstr>Teacher Resources</vt:lpstr>
      <vt:lpstr>NEGOTIATE Non-Model Revision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Start Smart 1.0</dc:title>
  <dc:creator>Aguilar, Juana</dc:creator>
  <cp:lastModifiedBy>Lai, David</cp:lastModifiedBy>
  <cp:revision>57</cp:revision>
  <dcterms:created xsi:type="dcterms:W3CDTF">2019-08-28T17:10:57Z</dcterms:created>
  <dcterms:modified xsi:type="dcterms:W3CDTF">2019-09-16T17:08:30Z</dcterms:modified>
</cp:coreProperties>
</file>